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18"/>
  </p:notesMasterIdLst>
  <p:sldIdLst>
    <p:sldId id="365" r:id="rId2"/>
    <p:sldId id="397" r:id="rId3"/>
    <p:sldId id="391" r:id="rId4"/>
    <p:sldId id="399" r:id="rId5"/>
    <p:sldId id="406" r:id="rId6"/>
    <p:sldId id="405" r:id="rId7"/>
    <p:sldId id="407" r:id="rId8"/>
    <p:sldId id="409" r:id="rId9"/>
    <p:sldId id="400" r:id="rId10"/>
    <p:sldId id="415" r:id="rId11"/>
    <p:sldId id="416" r:id="rId12"/>
    <p:sldId id="419" r:id="rId13"/>
    <p:sldId id="420" r:id="rId14"/>
    <p:sldId id="421" r:id="rId15"/>
    <p:sldId id="417" r:id="rId16"/>
    <p:sldId id="418" r:id="rId17"/>
  </p:sldIdLst>
  <p:sldSz cx="9144000" cy="6858000" type="screen4x3"/>
  <p:notesSz cx="6858000" cy="9144000"/>
  <p:defaultTextStyle>
    <a:defPPr>
      <a:defRPr lang="ru-RU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025"/>
    <a:srgbClr val="C8BE38"/>
    <a:srgbClr val="E81046"/>
    <a:srgbClr val="A8246F"/>
    <a:srgbClr val="DDD9C3"/>
    <a:srgbClr val="5B5619"/>
    <a:srgbClr val="EDEBDF"/>
    <a:srgbClr val="FCF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73" autoAdjust="0"/>
  </p:normalViewPr>
  <p:slideViewPr>
    <p:cSldViewPr snapToGrid="0">
      <p:cViewPr varScale="1">
        <p:scale>
          <a:sx n="110" d="100"/>
          <a:sy n="110" d="100"/>
        </p:scale>
        <p:origin x="16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4DB4B-7235-42B1-A924-9802C15922EF}" type="datetimeFigureOut">
              <a:rPr lang="ru-RU" smtClean="0"/>
              <a:t>03.02.2025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7EDB5-CFE0-4C0D-9803-BB02B60682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96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2FD79353-59B3-41D4-A1A9-DC36E0CFDD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3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B88692BE-808A-414F-AD5F-AEE5D3A9CE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29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95E358C6-E46C-428F-ABEE-3593A2D079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8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3B2A0A5D-9805-43FA-9255-6400C57A3A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1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5615774A-4755-4C13-96F3-4FC371D428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0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0ABD3466-641E-44E7-9A05-B89B6B0207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3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CB4EFC2D-38A6-4D8B-8B37-4B7EC6CF72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4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68AE3D3D-E080-4E59-8BE3-528D038019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0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8E10920C-B0CF-4CB3-A3D4-8DD2C3948F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3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7D67A621-1EA3-4D43-B93C-E3EAB5876F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8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91F271C5-520E-4302-A0B1-440D127E6E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2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CBE867B1-6445-4213-9600-44A6D43D55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03.02.2025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12" Type="http://schemas.openxmlformats.org/officeDocument/2006/relationships/image" Target="../media/image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2303751" y="51471"/>
            <a:ext cx="5733923" cy="1296144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3014" y="5742128"/>
            <a:ext cx="8420986" cy="7440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Министр образования и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науки Республики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Татарстан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Хадиуллин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Ильсур Гараевич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3014" y="2534605"/>
            <a:ext cx="8420986" cy="1477279"/>
          </a:xfrm>
          <a:prstGeom prst="rect">
            <a:avLst/>
          </a:prstGeom>
        </p:spPr>
        <p:txBody>
          <a:bodyPr wrap="square" lIns="121872" tIns="60936" rIns="121872" bIns="60936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Патриотическое воспитание школьников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pic>
        <p:nvPicPr>
          <p:cNvPr id="7" name="Picture 6" descr="https://fodsg.ru/useruploads/images/raznoe/9%20%D0%BC%D0%B0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36" y="1245952"/>
            <a:ext cx="3747941" cy="121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872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21" y="3396343"/>
            <a:ext cx="4615542" cy="3461657"/>
          </a:xfrm>
          <a:custGeom>
            <a:avLst/>
            <a:gdLst>
              <a:gd name="connsiteX0" fmla="*/ 3447706 w 11363014"/>
              <a:gd name="connsiteY0" fmla="*/ 0 h 8958566"/>
              <a:gd name="connsiteX1" fmla="*/ 11363014 w 11363014"/>
              <a:gd name="connsiteY1" fmla="*/ 0 h 8958566"/>
              <a:gd name="connsiteX2" fmla="*/ 11363014 w 11363014"/>
              <a:gd name="connsiteY2" fmla="*/ 8958566 h 8958566"/>
              <a:gd name="connsiteX3" fmla="*/ 0 w 11363014"/>
              <a:gd name="connsiteY3" fmla="*/ 8958566 h 8958566"/>
              <a:gd name="connsiteX4" fmla="*/ 0 w 11363014"/>
              <a:gd name="connsiteY4" fmla="*/ 3448241 h 8958566"/>
              <a:gd name="connsiteX5" fmla="*/ 3447706 w 11363014"/>
              <a:gd name="connsiteY5" fmla="*/ 0 h 895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63014" h="8958566">
                <a:moveTo>
                  <a:pt x="3447706" y="0"/>
                </a:moveTo>
                <a:lnTo>
                  <a:pt x="11363014" y="0"/>
                </a:lnTo>
                <a:lnTo>
                  <a:pt x="11363014" y="8958566"/>
                </a:lnTo>
                <a:lnTo>
                  <a:pt x="0" y="8958566"/>
                </a:lnTo>
                <a:lnTo>
                  <a:pt x="0" y="3448241"/>
                </a:lnTo>
                <a:cubicBezTo>
                  <a:pt x="0" y="1543829"/>
                  <a:pt x="1543589" y="0"/>
                  <a:pt x="3447706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130059" y="1345721"/>
            <a:ext cx="7573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605" y="1936786"/>
            <a:ext cx="6167373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Республика Татарстан:</a:t>
            </a:r>
          </a:p>
          <a:p>
            <a:pPr marL="0" marR="0" lvl="0" indent="0" algn="l" defTabSz="685783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BB9C58"/>
                </a:solidFill>
                <a:latin typeface="Arial"/>
              </a:rPr>
              <a:t>54 441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юнармеец</a:t>
            </a:r>
          </a:p>
          <a:p>
            <a:pPr marL="0" marR="0" lvl="0" indent="0" algn="l" defTabSz="685783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BB9C58"/>
                </a:solidFill>
                <a:latin typeface="Arial"/>
              </a:rPr>
              <a:t>1 211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отрядов</a:t>
            </a:r>
          </a:p>
          <a:p>
            <a:pPr marL="0" marR="0" lvl="0" indent="0" algn="l" defTabSz="685783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BB9C58"/>
                </a:solidFill>
                <a:latin typeface="Arial"/>
              </a:rPr>
              <a:t>49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штабов</a:t>
            </a:r>
          </a:p>
          <a:p>
            <a:pPr defTabSz="685783">
              <a:lnSpc>
                <a:spcPct val="200000"/>
              </a:lnSpc>
              <a:defRPr/>
            </a:pPr>
            <a:r>
              <a:rPr lang="ru-RU" sz="3200" b="1" dirty="0">
                <a:solidFill>
                  <a:srgbClr val="BB9C58"/>
                </a:solidFill>
                <a:latin typeface="Arial"/>
              </a:rPr>
              <a:t>45</a:t>
            </a: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Домов ЮНАРМИИ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E81046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009605" y="438846"/>
            <a:ext cx="558258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561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ВСЕРОССИЙСКОЕ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561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ДЕТСКО-ЮНОШЕСКОЕ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561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ВОЕННО-ПАТРИОТИЧЕСКОЕ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561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ДВИЖЕНИЕ «ЮНАРМИЯ»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561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30059" y="1655063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2" name="Picture 4" descr="http://79.sochi-schools.ru/wp-content/uploads/2018/09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31" y="282625"/>
            <a:ext cx="1467177" cy="7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59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24" y="2022140"/>
            <a:ext cx="3668475" cy="4848641"/>
          </a:xfrm>
          <a:custGeom>
            <a:avLst/>
            <a:gdLst>
              <a:gd name="connsiteX0" fmla="*/ 3447706 w 11363014"/>
              <a:gd name="connsiteY0" fmla="*/ 0 h 8958566"/>
              <a:gd name="connsiteX1" fmla="*/ 11363014 w 11363014"/>
              <a:gd name="connsiteY1" fmla="*/ 0 h 8958566"/>
              <a:gd name="connsiteX2" fmla="*/ 11363014 w 11363014"/>
              <a:gd name="connsiteY2" fmla="*/ 8958566 h 8958566"/>
              <a:gd name="connsiteX3" fmla="*/ 0 w 11363014"/>
              <a:gd name="connsiteY3" fmla="*/ 8958566 h 8958566"/>
              <a:gd name="connsiteX4" fmla="*/ 0 w 11363014"/>
              <a:gd name="connsiteY4" fmla="*/ 3448241 h 8958566"/>
              <a:gd name="connsiteX5" fmla="*/ 3447706 w 11363014"/>
              <a:gd name="connsiteY5" fmla="*/ 0 h 895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63014" h="8958566">
                <a:moveTo>
                  <a:pt x="3447706" y="0"/>
                </a:moveTo>
                <a:lnTo>
                  <a:pt x="11363014" y="0"/>
                </a:lnTo>
                <a:lnTo>
                  <a:pt x="11363014" y="8958566"/>
                </a:lnTo>
                <a:lnTo>
                  <a:pt x="0" y="8958566"/>
                </a:lnTo>
                <a:lnTo>
                  <a:pt x="0" y="3448241"/>
                </a:lnTo>
                <a:cubicBezTo>
                  <a:pt x="0" y="1543829"/>
                  <a:pt x="1543589" y="0"/>
                  <a:pt x="3447706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876300" dist="279400" dir="5400000" sx="99000" sy="99000" algn="t" rotWithShape="0">
              <a:srgbClr val="221B43">
                <a:alpha val="1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130059" y="1345721"/>
            <a:ext cx="7573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009605" y="36074"/>
            <a:ext cx="558258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561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КАДЕТСКОЕ ОБРАЗОВАНИЕ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561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30059" y="947491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009605" y="1051642"/>
            <a:ext cx="6347779" cy="174505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BB9C58"/>
                </a:solidFill>
                <a:latin typeface="Arial"/>
              </a:rPr>
              <a:t>1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кадетский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корпус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BB9C58"/>
                </a:solidFill>
                <a:latin typeface="Arial"/>
              </a:rPr>
              <a:t>11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кадетских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школ-интернатов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BB9C58"/>
                </a:solidFill>
                <a:latin typeface="Arial"/>
              </a:rPr>
              <a:t>3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кадетские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BB9C58"/>
                </a:solidFill>
                <a:latin typeface="Arial"/>
              </a:rPr>
              <a:t>8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школ с кадетскими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классами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59" y="4354286"/>
            <a:ext cx="4143293" cy="2516495"/>
          </a:xfrm>
          <a:prstGeom prst="round2DiagRect">
            <a:avLst>
              <a:gd name="adj1" fmla="val 14077"/>
              <a:gd name="adj2" fmla="val 0"/>
            </a:avLst>
          </a:prstGeom>
        </p:spPr>
      </p:pic>
      <p:pic>
        <p:nvPicPr>
          <p:cNvPr id="2050" name="Picture 2" descr="https://shkola18uxta-r11.gosweb.gosuslugi.ru/netcat_files/userfiles/5dcab157210397901111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62" y="666109"/>
            <a:ext cx="1000298" cy="132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59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059" y="1345721"/>
            <a:ext cx="7573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pic>
        <p:nvPicPr>
          <p:cNvPr id="13" name="Рисунок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059" y="1060894"/>
            <a:ext cx="5804141" cy="2902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Прямоугольник 14"/>
          <p:cNvSpPr/>
          <p:nvPr/>
        </p:nvSpPr>
        <p:spPr>
          <a:xfrm>
            <a:off x="979714" y="4133447"/>
            <a:ext cx="795867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783">
              <a:spcBef>
                <a:spcPct val="0"/>
              </a:spcBef>
            </a:pPr>
            <a:r>
              <a:rPr lang="ru-RU" alt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период </a:t>
            </a:r>
            <a:r>
              <a:rPr lang="ru-RU" altLang="ru-R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2024 гг. </a:t>
            </a:r>
            <a:r>
              <a:rPr lang="ru-RU" alt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числа выпускников кадетских школ</a:t>
            </a:r>
            <a:r>
              <a:rPr lang="ru-RU" alt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7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altLang="ru-R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300 </a:t>
            </a:r>
            <a:r>
              <a:rPr lang="ru-RU" alt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выпускников </a:t>
            </a:r>
            <a:r>
              <a:rPr lang="ru-RU" alt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обучаются в военных училищах Министерства обороны </a:t>
            </a:r>
            <a:r>
              <a:rPr lang="ru-RU" alt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РФ, </a:t>
            </a:r>
            <a:r>
              <a:rPr lang="ru-RU" alt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Федеральной службы безопасности, Росгвардии и т.д.</a:t>
            </a:r>
          </a:p>
          <a:p>
            <a:pPr algn="just" defTabSz="685783">
              <a:spcBef>
                <a:spcPct val="0"/>
              </a:spcBef>
            </a:pPr>
            <a:endParaRPr lang="ru-RU" altLang="ru-RU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783">
              <a:spcBef>
                <a:spcPct val="0"/>
              </a:spcBef>
            </a:pPr>
            <a:r>
              <a:rPr lang="ru-RU" alt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alt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числа выпускников кадетских </a:t>
            </a:r>
            <a:r>
              <a:rPr lang="ru-RU" alt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 </a:t>
            </a:r>
            <a:r>
              <a:rPr lang="ru-RU" altLang="ru-R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 чел. </a:t>
            </a:r>
            <a:r>
              <a:rPr lang="ru-RU" alt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(из числа известных) проходят службу в зоне Специальной военной операции.</a:t>
            </a:r>
          </a:p>
          <a:p>
            <a:pPr algn="just" defTabSz="685783">
              <a:spcBef>
                <a:spcPct val="0"/>
              </a:spcBef>
            </a:pPr>
            <a:endParaRPr lang="ru-RU" altLang="ru-RU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783">
              <a:spcBef>
                <a:spcPct val="0"/>
              </a:spcBef>
            </a:pPr>
            <a:r>
              <a:rPr lang="ru-RU" alt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</a:t>
            </a:r>
            <a:r>
              <a:rPr lang="ru-RU" altLang="ru-R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  <a:r>
              <a:rPr lang="ru-RU" altLang="ru-RU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числа известных) награждены орденами и медалями, в том числе </a:t>
            </a:r>
            <a:r>
              <a:rPr lang="ru-RU" alt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чел. </a:t>
            </a:r>
            <a:r>
              <a:rPr lang="ru-RU" alt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посмертно.</a:t>
            </a:r>
            <a:endParaRPr lang="ru-RU" altLang="ru-RU" sz="1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971925" y="261113"/>
            <a:ext cx="8042662" cy="9941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Выпускнику Казанской кадетской школы-интерната присвоено звание «Герой Российской Федерации»</a:t>
            </a:r>
            <a:r>
              <a:rPr lang="ru-RU" sz="2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3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f/fc/Logo_of_the_Movement_of_the_First.svg/640px-Logo_of_the_Movement_of_the_First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734" y="4654316"/>
            <a:ext cx="992540" cy="19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38.userapi.com/impg/FgALIIQIdyt9o1uQYdDmPBUYsMAatMy-3pcgIw/7CED3Xsx9BM.jpg?size=1276x1276&amp;quality=95&amp;sign=e7ae1ff0ac39f8a5c95896d39945f0ed&amp;c_uniq_tag=LTiiDNjW0-IGX_IeeunWZ2k5E0LQeGoXeogJojqY73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6460" r="7113" b="9016"/>
          <a:stretch/>
        </p:blipFill>
        <p:spPr bwMode="auto">
          <a:xfrm>
            <a:off x="6282653" y="907233"/>
            <a:ext cx="1971874" cy="19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0059" y="1345721"/>
            <a:ext cx="7573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009605" y="188475"/>
            <a:ext cx="5582582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РОССИЙСКОЕ ДВИЖЕНИЕ ДЕТЕЙ И МОЛОДЕЖИ «ДВИЖЕНИЕ ПЕРВЫХ»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561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30059" y="1099888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042263" y="2116509"/>
            <a:ext cx="8079965" cy="461498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Первичные отделения на базах: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b="1" dirty="0">
                <a:solidFill>
                  <a:srgbClr val="BB9C58"/>
                </a:solidFill>
                <a:latin typeface="Arial"/>
              </a:rPr>
              <a:t>1 275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организаций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b="1" dirty="0">
                <a:solidFill>
                  <a:srgbClr val="BB9C58"/>
                </a:solidFill>
                <a:latin typeface="Arial"/>
              </a:rPr>
              <a:t>98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профессиональных образовательных организаций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b="1" dirty="0">
                <a:solidFill>
                  <a:srgbClr val="BB9C58"/>
                </a:solidFill>
                <a:latin typeface="Arial"/>
              </a:rPr>
              <a:t>22</a:t>
            </a:r>
            <a:r>
              <a:rPr lang="ru-RU" sz="2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учреждений дополнительного образования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900" b="1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b="1" dirty="0">
                <a:solidFill>
                  <a:srgbClr val="BB9C58"/>
                </a:solidFill>
                <a:latin typeface="Arial"/>
              </a:rPr>
              <a:t>2</a:t>
            </a:r>
            <a:r>
              <a:rPr lang="ru-RU" sz="2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 высшего образования</a:t>
            </a:r>
            <a:endParaRPr lang="ru-RU" sz="24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7"/>
          <p:cNvSpPr/>
          <p:nvPr/>
        </p:nvSpPr>
        <p:spPr>
          <a:xfrm flipH="1">
            <a:off x="1088288" y="1348177"/>
            <a:ext cx="1567826" cy="431633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dirty="0" smtClean="0">
                <a:solidFill>
                  <a:prstClr val="white"/>
                </a:solidFill>
                <a:latin typeface="Arial"/>
              </a:rPr>
              <a:t>охват </a:t>
            </a:r>
            <a:endParaRPr kumimoji="0" lang="id-ID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2399" y="1212892"/>
            <a:ext cx="2492990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</a:pPr>
            <a:r>
              <a:rPr lang="en-US" sz="3200" b="1" dirty="0">
                <a:solidFill>
                  <a:srgbClr val="BB9C58"/>
                </a:solidFill>
                <a:latin typeface="Arial"/>
              </a:rPr>
              <a:t>&gt; </a:t>
            </a:r>
            <a:r>
              <a:rPr lang="ru-RU" sz="3200" b="1" dirty="0">
                <a:solidFill>
                  <a:srgbClr val="BB9C58"/>
                </a:solidFill>
                <a:latin typeface="Arial"/>
              </a:rPr>
              <a:t>57 </a:t>
            </a:r>
            <a:r>
              <a:rPr lang="ru-RU" sz="2400" b="1" dirty="0">
                <a:solidFill>
                  <a:srgbClr val="BB9C58"/>
                </a:solidFill>
                <a:latin typeface="Arial"/>
              </a:rPr>
              <a:t>тыс.</a:t>
            </a:r>
            <a:r>
              <a:rPr lang="en-US" sz="2400" b="1" dirty="0">
                <a:solidFill>
                  <a:srgbClr val="BB9C58"/>
                </a:solidFill>
                <a:latin typeface="Arial"/>
              </a:rPr>
              <a:t> </a:t>
            </a:r>
            <a:r>
              <a:rPr lang="ru-RU" sz="2400" b="1" dirty="0">
                <a:solidFill>
                  <a:srgbClr val="BB9C58"/>
                </a:solidFill>
                <a:latin typeface="Arial"/>
              </a:rPr>
              <a:t>чел.</a:t>
            </a:r>
          </a:p>
        </p:txBody>
      </p:sp>
    </p:spTree>
    <p:extLst>
      <p:ext uri="{BB962C8B-B14F-4D97-AF65-F5344CB8AC3E}">
        <p14:creationId xmlns:p14="http://schemas.microsoft.com/office/powerpoint/2010/main" val="1441455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059" y="1345721"/>
            <a:ext cx="7573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1009605" y="188475"/>
            <a:ext cx="6708366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ГРАЖДАНСКО-ПАТРИОТИЧЕСКОЕ ВОСПИТАНИЕ   В УРОЧНОЙ И ВНЕУРОЧНОЙ ДЕЯТЕЛЬНОСТИ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561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30059" y="1110776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1009605" y="1208150"/>
            <a:ext cx="7557452" cy="494578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b="1" dirty="0">
                <a:solidFill>
                  <a:srgbClr val="BB9C58"/>
                </a:solidFill>
                <a:latin typeface="Arial"/>
              </a:rPr>
              <a:t>22 </a:t>
            </a:r>
            <a:r>
              <a:rPr lang="ru-RU" sz="2500" b="1" dirty="0">
                <a:solidFill>
                  <a:srgbClr val="BB9C58"/>
                </a:solidFill>
                <a:latin typeface="Arial"/>
              </a:rPr>
              <a:t>тыс</a:t>
            </a:r>
            <a:r>
              <a:rPr lang="en-US" sz="2500" b="1" dirty="0">
                <a:solidFill>
                  <a:srgbClr val="BB9C58"/>
                </a:solidFill>
                <a:latin typeface="Arial"/>
              </a:rPr>
              <a:t>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b="1" dirty="0">
                <a:solidFill>
                  <a:srgbClr val="BB9C58"/>
                </a:solidFill>
                <a:latin typeface="Arial"/>
              </a:rPr>
              <a:t>2 293 </a:t>
            </a:r>
            <a:r>
              <a:rPr lang="ru-RU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организации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Учебный предмет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защиты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Родины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317" y="4695411"/>
            <a:ext cx="3381827" cy="2162589"/>
          </a:xfrm>
          <a:prstGeom prst="round2DiagRect">
            <a:avLst>
              <a:gd name="adj1" fmla="val 14077"/>
              <a:gd name="adj2" fmla="val 0"/>
            </a:avLst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/>
          <a:stretch/>
        </p:blipFill>
        <p:spPr>
          <a:xfrm>
            <a:off x="5759776" y="3801160"/>
            <a:ext cx="3384223" cy="3056840"/>
          </a:xfrm>
          <a:prstGeom prst="round2DiagRect">
            <a:avLst>
              <a:gd name="adj1" fmla="val 23514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108926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2303751" y="51471"/>
            <a:ext cx="5733923" cy="1296144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3014" y="5742128"/>
            <a:ext cx="8420986" cy="7440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Министр образования и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науки Республики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Татарстан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Хадиуллин Ильсур Гараевич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3014" y="2534605"/>
            <a:ext cx="8420986" cy="1477279"/>
          </a:xfrm>
          <a:prstGeom prst="rect">
            <a:avLst/>
          </a:prstGeom>
        </p:spPr>
        <p:txBody>
          <a:bodyPr wrap="square" lIns="121872" tIns="60936" rIns="121872" bIns="60936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Патриотическое воспитание школьников</a:t>
            </a:r>
            <a:endParaRPr kumimoji="0" lang="ru-RU" sz="43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pic>
        <p:nvPicPr>
          <p:cNvPr id="7" name="Picture 6" descr="https://fodsg.ru/useruploads/images/raznoe/9%20%D0%BC%D0%B0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36" y="1245952"/>
            <a:ext cx="3747941" cy="121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966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97584" y="2498246"/>
            <a:ext cx="8446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8780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Благодарю за внимание!</a:t>
            </a:r>
          </a:p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878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8780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Игътибарыгыз өчен рәхмәт!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4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021" y="0"/>
            <a:ext cx="7713979" cy="23185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395" y="2322737"/>
            <a:ext cx="3109730" cy="439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20" y="2322737"/>
            <a:ext cx="3107863" cy="4394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401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290" y="1373115"/>
            <a:ext cx="4336974" cy="3836663"/>
          </a:xfrm>
          <a:prstGeom prst="round2DiagRect">
            <a:avLst>
              <a:gd name="adj1" fmla="val 14077"/>
              <a:gd name="adj2" fmla="val 0"/>
            </a:avLst>
          </a:prstGeom>
        </p:spPr>
      </p:pic>
      <p:pic>
        <p:nvPicPr>
          <p:cNvPr id="26" name="Picture 2" descr="https://vmrucdn.servicecdn.ru/2023.08/original/64d1293c82682c59527857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r="13533"/>
          <a:stretch/>
        </p:blipFill>
        <p:spPr bwMode="auto">
          <a:xfrm>
            <a:off x="4441371" y="3012735"/>
            <a:ext cx="4702629" cy="3845265"/>
          </a:xfrm>
          <a:prstGeom prst="round2DiagRect">
            <a:avLst>
              <a:gd name="adj1" fmla="val 14077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 txBox="1">
            <a:spLocks/>
          </p:cNvSpPr>
          <p:nvPr/>
        </p:nvSpPr>
        <p:spPr>
          <a:xfrm>
            <a:off x="1009604" y="137486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СОДЕРЖАНИЯ </a:t>
            </a:r>
          </a:p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ПРЕДМЕТА «ИСТОРИЯ» 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8290" y="1101404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82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929473"/>
              </p:ext>
            </p:extLst>
          </p:nvPr>
        </p:nvGraphicFramePr>
        <p:xfrm>
          <a:off x="1088288" y="3671046"/>
          <a:ext cx="7565854" cy="2789873"/>
        </p:xfrm>
        <a:graphic>
          <a:graphicData uri="http://schemas.openxmlformats.org/drawingml/2006/table">
            <a:tbl>
              <a:tblPr firstRow="1" bandRow="1"/>
              <a:tblGrid>
                <a:gridCol w="2406026">
                  <a:extLst>
                    <a:ext uri="{9D8B030D-6E8A-4147-A177-3AD203B41FA5}">
                      <a16:colId xmlns:a16="http://schemas.microsoft.com/office/drawing/2014/main" val="427162828"/>
                    </a:ext>
                  </a:extLst>
                </a:gridCol>
                <a:gridCol w="2100943">
                  <a:extLst>
                    <a:ext uri="{9D8B030D-6E8A-4147-A177-3AD203B41FA5}">
                      <a16:colId xmlns:a16="http://schemas.microsoft.com/office/drawing/2014/main" val="3947031381"/>
                    </a:ext>
                  </a:extLst>
                </a:gridCol>
                <a:gridCol w="1545772">
                  <a:extLst>
                    <a:ext uri="{9D8B030D-6E8A-4147-A177-3AD203B41FA5}">
                      <a16:colId xmlns:a16="http://schemas.microsoft.com/office/drawing/2014/main" val="3384572813"/>
                    </a:ext>
                  </a:extLst>
                </a:gridCol>
                <a:gridCol w="1513113">
                  <a:extLst>
                    <a:ext uri="{9D8B030D-6E8A-4147-A177-3AD203B41FA5}">
                      <a16:colId xmlns:a16="http://schemas.microsoft.com/office/drawing/2014/main" val="2476610110"/>
                    </a:ext>
                  </a:extLst>
                </a:gridCol>
              </a:tblGrid>
              <a:tr h="6867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1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Выбрали ЕГЭ</a:t>
                      </a:r>
                      <a:endParaRPr lang="ru-RU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балл РТ</a:t>
                      </a:r>
                      <a:endParaRPr lang="ru-RU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 балл РФ</a:t>
                      </a:r>
                      <a:endParaRPr lang="ru-RU" sz="2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C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358235"/>
                  </a:ext>
                </a:extLst>
              </a:tr>
              <a:tr h="86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2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2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1 503 </a:t>
                      </a:r>
                      <a:r>
                        <a:rPr kumimoji="0" lang="ru-RU" sz="25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2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10 %) </a:t>
                      </a:r>
                      <a:r>
                        <a:rPr lang="ru-RU" sz="21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выпускника</a:t>
                      </a:r>
                      <a:endParaRPr lang="ru-RU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61,9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2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57,2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3295"/>
                  </a:ext>
                </a:extLst>
              </a:tr>
              <a:tr h="8609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2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2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5 448 </a:t>
                      </a:r>
                      <a:r>
                        <a:rPr kumimoji="0" lang="ru-RU" sz="25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25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37 %) </a:t>
                      </a:r>
                      <a:r>
                        <a:rPr lang="ru-RU" sz="2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выпускников</a:t>
                      </a:r>
                      <a:endParaRPr lang="ru-RU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59,9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2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BB9C58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55,05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28345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84758" y="1578201"/>
            <a:ext cx="8159242" cy="1946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685800">
              <a:lnSpc>
                <a:spcPct val="150000"/>
              </a:lnSpc>
              <a:spcBef>
                <a:spcPts val="750"/>
              </a:spcBef>
              <a:buClr>
                <a:srgbClr val="C8BE38"/>
              </a:buClr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Углубленное изучение обществознания – </a:t>
            </a:r>
            <a:r>
              <a:rPr lang="ru-RU" sz="2100" b="1" dirty="0">
                <a:solidFill>
                  <a:srgbClr val="BB9C58"/>
                </a:solidFill>
                <a:latin typeface="Arial"/>
              </a:rPr>
              <a:t>7 946 чел. (23,7 %)  </a:t>
            </a:r>
          </a:p>
          <a:p>
            <a:pPr marL="171450" indent="-171450" defTabSz="685800">
              <a:lnSpc>
                <a:spcPct val="150000"/>
              </a:lnSpc>
              <a:spcBef>
                <a:spcPts val="750"/>
              </a:spcBef>
              <a:buClr>
                <a:srgbClr val="C8BE38"/>
              </a:buClr>
              <a:buFont typeface="Arial" panose="020B0604020202020204" pitchFamily="34" charset="0"/>
              <a:buChar char="•"/>
            </a:pPr>
            <a:r>
              <a:rPr lang="ru-RU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Углубленное 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истории – </a:t>
            </a:r>
            <a:r>
              <a:rPr lang="ru-RU" sz="2100" b="1" dirty="0">
                <a:solidFill>
                  <a:srgbClr val="BB9C58"/>
                </a:solidFill>
                <a:latin typeface="Arial"/>
              </a:rPr>
              <a:t>4 346 </a:t>
            </a:r>
            <a:r>
              <a:rPr lang="ru-RU" sz="2100" b="1" dirty="0" smtClean="0">
                <a:solidFill>
                  <a:srgbClr val="BB9C58"/>
                </a:solidFill>
                <a:latin typeface="Arial"/>
              </a:rPr>
              <a:t>чел. </a:t>
            </a:r>
            <a:r>
              <a:rPr lang="ru-RU" sz="2100" b="1" dirty="0">
                <a:solidFill>
                  <a:srgbClr val="BB9C58"/>
                </a:solidFill>
                <a:latin typeface="Arial"/>
              </a:rPr>
              <a:t>(13 %)</a:t>
            </a:r>
          </a:p>
          <a:p>
            <a:pPr lvl="0" defTabSz="685800">
              <a:lnSpc>
                <a:spcPct val="150000"/>
              </a:lnSpc>
              <a:spcBef>
                <a:spcPts val="750"/>
              </a:spcBef>
              <a:buClr>
                <a:srgbClr val="C8BE38"/>
              </a:buClr>
            </a:pPr>
            <a:endParaRPr lang="ru-RU" sz="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685800">
              <a:lnSpc>
                <a:spcPct val="150000"/>
              </a:lnSpc>
              <a:spcBef>
                <a:spcPts val="750"/>
              </a:spcBef>
              <a:buClr>
                <a:srgbClr val="C8BE38"/>
              </a:buClr>
            </a:pPr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ЕГЭ – 2024   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sp>
        <p:nvSpPr>
          <p:cNvPr id="12" name="Заголовок 6"/>
          <p:cNvSpPr txBox="1">
            <a:spLocks/>
          </p:cNvSpPr>
          <p:nvPr/>
        </p:nvSpPr>
        <p:spPr>
          <a:xfrm>
            <a:off x="1009604" y="289886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ИСТОРИИ И ОБЩЕСТВОЗНАНИЯ </a:t>
            </a: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В </a:t>
            </a:r>
            <a:r>
              <a:rPr lang="ru-RU" sz="2000" b="1" dirty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ОРГАНИЗАЦИЯХ РЕСПУБЛИКИ ТАТАРСТАН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88290" y="1358579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14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5" y="4132637"/>
            <a:ext cx="4103915" cy="2725363"/>
          </a:xfrm>
          <a:prstGeom prst="round2DiagRect">
            <a:avLst>
              <a:gd name="adj1" fmla="val 14077"/>
              <a:gd name="adj2" fmla="val 0"/>
            </a:avLst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sp>
        <p:nvSpPr>
          <p:cNvPr id="11" name="Заголовок 6"/>
          <p:cNvSpPr txBox="1">
            <a:spLocks/>
          </p:cNvSpPr>
          <p:nvPr/>
        </p:nvSpPr>
        <p:spPr>
          <a:xfrm>
            <a:off x="1009604" y="470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561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ВСЕРОССИЙСКАЯ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5B561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ОЛИМПИАДА ШКОЛЬНИКОВ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561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88290" y="811249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09605" y="1047083"/>
            <a:ext cx="3571315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Roboto Condensed Medium" panose="02000000000000000000" pitchFamily="2" charset="0"/>
                <a:cs typeface="+mn-cs"/>
              </a:rPr>
              <a:t>024 год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Roboto Condensed Medium" panose="02000000000000000000" pitchFamily="2" charset="0"/>
              <a:cs typeface="+mn-cs"/>
            </a:endParaRPr>
          </a:p>
        </p:txBody>
      </p:sp>
      <p:sp>
        <p:nvSpPr>
          <p:cNvPr id="23" name="Rectangle: Rounded Corners 7"/>
          <p:cNvSpPr/>
          <p:nvPr/>
        </p:nvSpPr>
        <p:spPr>
          <a:xfrm flipH="1">
            <a:off x="1088290" y="1130466"/>
            <a:ext cx="1769210" cy="431633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</a:t>
            </a:r>
            <a: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год</a:t>
            </a:r>
            <a:endParaRPr kumimoji="0" lang="id-ID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09603" y="1978315"/>
            <a:ext cx="75152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Победители и призеры из Республики Татарстан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95351" y="3118119"/>
            <a:ext cx="7515271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История                  </a:t>
            </a:r>
            <a:r>
              <a:rPr lang="ru-RU" sz="3100" b="1" dirty="0" smtClean="0">
                <a:solidFill>
                  <a:srgbClr val="BB9C58"/>
                </a:solidFill>
                <a:latin typeface="Arial"/>
              </a:rPr>
              <a:t>5</a:t>
            </a:r>
            <a:r>
              <a:rPr lang="ru-RU" sz="2100" b="1" dirty="0" smtClean="0">
                <a:solidFill>
                  <a:srgbClr val="BB9C58"/>
                </a:solidFill>
                <a:latin typeface="Arial"/>
              </a:rPr>
              <a:t> </a:t>
            </a:r>
            <a:r>
              <a:rPr lang="ru-RU" sz="2100" b="1" dirty="0">
                <a:solidFill>
                  <a:srgbClr val="BB9C58"/>
                </a:solidFill>
                <a:latin typeface="Arial"/>
              </a:rPr>
              <a:t>чел.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Обществознание   </a:t>
            </a:r>
            <a:r>
              <a:rPr lang="ru-RU" sz="3100" b="1" dirty="0" smtClean="0">
                <a:solidFill>
                  <a:srgbClr val="BB9C58"/>
                </a:solidFill>
                <a:latin typeface="Arial"/>
              </a:rPr>
              <a:t>8</a:t>
            </a:r>
            <a:r>
              <a:rPr lang="ru-RU" sz="2100" b="1" dirty="0" smtClean="0">
                <a:solidFill>
                  <a:srgbClr val="BB9C58"/>
                </a:solidFill>
                <a:latin typeface="Arial"/>
              </a:rPr>
              <a:t> </a:t>
            </a:r>
            <a:r>
              <a:rPr lang="ru-RU" sz="2100" b="1" dirty="0">
                <a:solidFill>
                  <a:srgbClr val="BB9C58"/>
                </a:solidFill>
                <a:latin typeface="Arial"/>
              </a:rPr>
              <a:t>чел. </a:t>
            </a:r>
          </a:p>
          <a:p>
            <a:pPr algn="just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Право                     </a:t>
            </a:r>
            <a:r>
              <a:rPr lang="ru-RU" sz="3100" b="1" dirty="0" smtClean="0">
                <a:solidFill>
                  <a:srgbClr val="BB9C58"/>
                </a:solidFill>
                <a:latin typeface="Arial"/>
              </a:rPr>
              <a:t>15</a:t>
            </a:r>
            <a:r>
              <a:rPr lang="ru-RU" sz="2100" b="1" dirty="0" smtClean="0">
                <a:solidFill>
                  <a:srgbClr val="BB9C58"/>
                </a:solidFill>
                <a:latin typeface="Arial"/>
              </a:rPr>
              <a:t> </a:t>
            </a:r>
            <a:r>
              <a:rPr lang="ru-RU" sz="2100" b="1" dirty="0">
                <a:solidFill>
                  <a:srgbClr val="BB9C58"/>
                </a:solidFill>
                <a:latin typeface="Arial"/>
              </a:rPr>
              <a:t>чел.</a:t>
            </a:r>
          </a:p>
        </p:txBody>
      </p:sp>
      <p:sp>
        <p:nvSpPr>
          <p:cNvPr id="30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>
          <a:xfrm>
            <a:off x="1077404" y="3337498"/>
            <a:ext cx="187617" cy="19535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dirty="0">
              <a:solidFill>
                <a:prstClr val="white"/>
              </a:solidFill>
              <a:latin typeface="Arial"/>
              <a:ea typeface="Roboto" panose="02000000000000000000" pitchFamily="2" charset="0"/>
            </a:endParaRPr>
          </a:p>
        </p:txBody>
      </p:sp>
      <p:sp>
        <p:nvSpPr>
          <p:cNvPr id="31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>
          <a:xfrm>
            <a:off x="1077404" y="4168359"/>
            <a:ext cx="187617" cy="19535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dirty="0">
              <a:solidFill>
                <a:prstClr val="white"/>
              </a:solidFill>
              <a:latin typeface="Arial"/>
              <a:ea typeface="Roboto" panose="02000000000000000000" pitchFamily="2" charset="0"/>
            </a:endParaRPr>
          </a:p>
        </p:txBody>
      </p:sp>
      <p:sp>
        <p:nvSpPr>
          <p:cNvPr id="32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>
          <a:xfrm>
            <a:off x="1077403" y="4959213"/>
            <a:ext cx="187617" cy="19535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dirty="0">
              <a:solidFill>
                <a:prstClr val="white"/>
              </a:solidFill>
              <a:latin typeface="Arial"/>
              <a:ea typeface="Roboto" panose="02000000000000000000" pitchFamily="2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C4406AE-078A-E119-0F7B-3627DA4D7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2992" y="479093"/>
            <a:ext cx="878987" cy="707855"/>
          </a:xfrm>
          <a:prstGeom prst="rect">
            <a:avLst/>
          </a:prstGeom>
        </p:spPr>
      </p:pic>
      <p:pic>
        <p:nvPicPr>
          <p:cNvPr id="1026" name="Picture 2" descr="https://lic8stavropol.gosuslugi.ru/netcat_files/47/486/1688558393426_pgbx641w5z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28294" r="7643" b="42360"/>
          <a:stretch/>
        </p:blipFill>
        <p:spPr bwMode="auto">
          <a:xfrm>
            <a:off x="5040085" y="3004625"/>
            <a:ext cx="4003576" cy="5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93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 txBox="1">
            <a:spLocks/>
          </p:cNvSpPr>
          <p:nvPr/>
        </p:nvSpPr>
        <p:spPr>
          <a:xfrm>
            <a:off x="1009604" y="16239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561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ВСЕРОССИЙСКИЙ КОНКУРС СОЧИНЕНИЙ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561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«БЕЗ СРОКА ДАВНОСТИ»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B561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8290" y="997666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https://rmc25.ru/assets/uploads/wp/2021/03/bez_sroka_davnos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91" y="1116774"/>
            <a:ext cx="4779109" cy="231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957363" y="3247649"/>
            <a:ext cx="5187043" cy="443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Победители регионального этапа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38184" y="1121998"/>
            <a:ext cx="2397579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100" b="1" dirty="0">
                <a:solidFill>
                  <a:srgbClr val="BB9C58"/>
                </a:solidFill>
                <a:latin typeface="Arial"/>
              </a:rPr>
              <a:t>100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колледжей  </a:t>
            </a:r>
          </a:p>
        </p:txBody>
      </p:sp>
      <p:sp>
        <p:nvSpPr>
          <p:cNvPr id="15" name="Rectangle: Rounded Corners 7"/>
          <p:cNvSpPr/>
          <p:nvPr/>
        </p:nvSpPr>
        <p:spPr>
          <a:xfrm flipH="1">
            <a:off x="1077403" y="3260152"/>
            <a:ext cx="1769210" cy="358838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</a:t>
            </a:r>
            <a:r>
              <a:rPr kumimoji="0" lang="ru-RU" sz="23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год</a:t>
            </a:r>
            <a:endParaRPr kumimoji="0" lang="id-ID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2373" y="3806796"/>
            <a:ext cx="764454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Ахметшина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Алина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Тетюшская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татарская средняя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общеобразовательная школа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Янбухтин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Карим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Татарская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гимназия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№ 11                       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Советского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г.Казани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Голяшева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Ульяна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Гимназия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№ 3 с татарским языком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обучения Кировского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г.Казани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Валиев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Дмитрий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Лениногорский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нефтяной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техникум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>
          <a:xfrm>
            <a:off x="1077404" y="3925327"/>
            <a:ext cx="187617" cy="19535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dirty="0">
              <a:solidFill>
                <a:prstClr val="white"/>
              </a:solidFill>
              <a:latin typeface="Arial"/>
              <a:ea typeface="Roboto" panose="02000000000000000000" pitchFamily="2" charset="0"/>
            </a:endParaRPr>
          </a:p>
        </p:txBody>
      </p:sp>
      <p:sp>
        <p:nvSpPr>
          <p:cNvPr id="17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>
          <a:xfrm>
            <a:off x="1077404" y="4679987"/>
            <a:ext cx="187617" cy="19535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dirty="0">
              <a:solidFill>
                <a:prstClr val="white"/>
              </a:solidFill>
              <a:latin typeface="Arial"/>
              <a:ea typeface="Roboto" panose="02000000000000000000" pitchFamily="2" charset="0"/>
            </a:endParaRPr>
          </a:p>
        </p:txBody>
      </p:sp>
      <p:sp>
        <p:nvSpPr>
          <p:cNvPr id="18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>
          <a:xfrm>
            <a:off x="1077403" y="5449069"/>
            <a:ext cx="187617" cy="19535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dirty="0">
              <a:solidFill>
                <a:prstClr val="white"/>
              </a:solidFill>
              <a:latin typeface="Arial"/>
              <a:ea typeface="Roboto" panose="02000000000000000000" pitchFamily="2" charset="0"/>
            </a:endParaRPr>
          </a:p>
        </p:txBody>
      </p:sp>
      <p:sp>
        <p:nvSpPr>
          <p:cNvPr id="19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>
          <a:xfrm>
            <a:off x="1077404" y="6200186"/>
            <a:ext cx="187617" cy="195359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dirty="0">
              <a:solidFill>
                <a:prstClr val="white"/>
              </a:solidFill>
              <a:latin typeface="Arial"/>
              <a:ea typeface="Roboto" panose="02000000000000000000" pitchFamily="2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72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бъект 2"/>
          <p:cNvSpPr>
            <a:spLocks noGrp="1"/>
          </p:cNvSpPr>
          <p:nvPr>
            <p:ph idx="1"/>
          </p:nvPr>
        </p:nvSpPr>
        <p:spPr>
          <a:xfrm>
            <a:off x="1001206" y="1679072"/>
            <a:ext cx="7837994" cy="483753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Советники директоров по воспитанию и взаимодействию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 детскими общественными объединениями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en-US" sz="2200" b="1" dirty="0" smtClean="0">
                <a:solidFill>
                  <a:srgbClr val="BB9C58"/>
                </a:solidFill>
                <a:latin typeface="Arial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endParaRPr lang="en-US" sz="2200" b="1" dirty="0">
              <a:solidFill>
                <a:srgbClr val="BB9C58"/>
              </a:solidFill>
              <a:latin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  <a:buNone/>
            </a:pPr>
            <a:r>
              <a:rPr lang="en-US" sz="2200" b="1" dirty="0" smtClean="0">
                <a:solidFill>
                  <a:srgbClr val="BB9C58"/>
                </a:solidFill>
                <a:latin typeface="Arial"/>
              </a:rPr>
              <a:t>   </a:t>
            </a:r>
            <a:r>
              <a:rPr lang="en-US" sz="2600" b="1" dirty="0" smtClean="0">
                <a:solidFill>
                  <a:srgbClr val="BB9C58"/>
                </a:solidFill>
                <a:latin typeface="Arial"/>
              </a:rPr>
              <a:t>&gt; </a:t>
            </a:r>
            <a:r>
              <a:rPr lang="ru-RU" sz="2600" b="1" dirty="0" smtClean="0">
                <a:solidFill>
                  <a:srgbClr val="BB9C58"/>
                </a:solidFill>
                <a:latin typeface="Arial"/>
              </a:rPr>
              <a:t>1 </a:t>
            </a:r>
            <a:r>
              <a:rPr lang="ru-RU" sz="2200" b="1" dirty="0">
                <a:solidFill>
                  <a:srgbClr val="BB9C58"/>
                </a:solidFill>
                <a:latin typeface="Arial"/>
              </a:rPr>
              <a:t>тыс. чел.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Классные руководители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defTabSz="914377"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  <a:buNone/>
            </a:pPr>
            <a:r>
              <a:rPr lang="en-US" sz="2200" b="1" dirty="0">
                <a:solidFill>
                  <a:srgbClr val="BB9C58"/>
                </a:solidFill>
                <a:latin typeface="Arial"/>
              </a:rPr>
              <a:t>   </a:t>
            </a:r>
          </a:p>
          <a:p>
            <a:pPr marL="0" indent="0" algn="just" defTabSz="914377"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  <a:buNone/>
            </a:pPr>
            <a:r>
              <a:rPr lang="en-US" sz="2200" b="1" dirty="0" smtClean="0">
                <a:solidFill>
                  <a:srgbClr val="BB9C58"/>
                </a:solidFill>
                <a:latin typeface="Arial"/>
              </a:rPr>
              <a:t>   </a:t>
            </a:r>
            <a:r>
              <a:rPr lang="en-US" sz="2600" b="1" dirty="0" smtClean="0">
                <a:solidFill>
                  <a:srgbClr val="BB9C58"/>
                </a:solidFill>
                <a:latin typeface="Arial"/>
              </a:rPr>
              <a:t>&gt;</a:t>
            </a:r>
            <a:r>
              <a:rPr lang="ru-RU" sz="2600" b="1" dirty="0" smtClean="0">
                <a:solidFill>
                  <a:srgbClr val="BB9C58"/>
                </a:solidFill>
                <a:latin typeface="Arial"/>
              </a:rPr>
              <a:t> </a:t>
            </a:r>
            <a:r>
              <a:rPr lang="ru-RU" sz="2600" b="1" dirty="0">
                <a:solidFill>
                  <a:srgbClr val="BB9C58"/>
                </a:solidFill>
                <a:latin typeface="Arial"/>
              </a:rPr>
              <a:t>23 </a:t>
            </a:r>
            <a:r>
              <a:rPr lang="ru-RU" sz="2200" b="1" dirty="0" smtClean="0">
                <a:solidFill>
                  <a:srgbClr val="BB9C58"/>
                </a:solidFill>
                <a:latin typeface="Arial"/>
              </a:rPr>
              <a:t>тыс</a:t>
            </a:r>
            <a:r>
              <a:rPr lang="en-US" sz="2200" b="1" dirty="0" smtClean="0">
                <a:solidFill>
                  <a:srgbClr val="BB9C58"/>
                </a:solidFill>
                <a:latin typeface="Arial"/>
              </a:rPr>
              <a:t>. </a:t>
            </a:r>
            <a:r>
              <a:rPr lang="ru-RU" sz="2200" b="1" dirty="0" smtClean="0">
                <a:solidFill>
                  <a:srgbClr val="BB9C58"/>
                </a:solidFill>
                <a:latin typeface="Arial"/>
              </a:rPr>
              <a:t>чел</a:t>
            </a:r>
            <a:r>
              <a:rPr lang="en-US" sz="2200" b="1" dirty="0" smtClean="0">
                <a:solidFill>
                  <a:srgbClr val="BB9C58"/>
                </a:solidFill>
                <a:latin typeface="Arial"/>
              </a:rPr>
              <a:t>.</a:t>
            </a:r>
            <a:endParaRPr lang="ru-RU" sz="2200" b="1" dirty="0">
              <a:solidFill>
                <a:srgbClr val="BB9C58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Педагоги-психологи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defTabSz="914377"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just" defTabSz="914377"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  <a:buNone/>
            </a:pPr>
            <a:r>
              <a:rPr lang="en-US" sz="2200" b="1" dirty="0" smtClean="0">
                <a:solidFill>
                  <a:srgbClr val="BB9C58"/>
                </a:solidFill>
                <a:latin typeface="Arial"/>
              </a:rPr>
              <a:t>   </a:t>
            </a:r>
            <a:r>
              <a:rPr lang="ru-RU" sz="2600" b="1" dirty="0" smtClean="0">
                <a:solidFill>
                  <a:srgbClr val="BB9C58"/>
                </a:solidFill>
                <a:latin typeface="Arial"/>
              </a:rPr>
              <a:t>811 </a:t>
            </a:r>
            <a:r>
              <a:rPr lang="ru-RU" sz="2200" b="1" dirty="0" smtClean="0">
                <a:solidFill>
                  <a:srgbClr val="BB9C58"/>
                </a:solidFill>
                <a:latin typeface="Arial"/>
              </a:rPr>
              <a:t>чел</a:t>
            </a:r>
            <a:r>
              <a:rPr lang="en-US" sz="2200" b="1" dirty="0" smtClean="0">
                <a:solidFill>
                  <a:srgbClr val="BB9C58"/>
                </a:solidFill>
                <a:latin typeface="Arial"/>
              </a:rPr>
              <a:t>.</a:t>
            </a:r>
            <a:endParaRPr lang="ru-RU" sz="2200" b="1" dirty="0">
              <a:solidFill>
                <a:srgbClr val="BB9C58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аместители директоров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воспитательной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работе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C8BE38"/>
              </a:buClr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Школьные родительские советы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(родительские комитеты)</a:t>
            </a:r>
            <a:endParaRPr lang="ru-RU" dirty="0"/>
          </a:p>
        </p:txBody>
      </p:sp>
      <p:sp>
        <p:nvSpPr>
          <p:cNvPr id="7" name="Заголовок 6"/>
          <p:cNvSpPr txBox="1">
            <a:spLocks/>
          </p:cNvSpPr>
          <p:nvPr/>
        </p:nvSpPr>
        <p:spPr>
          <a:xfrm>
            <a:off x="1009604" y="311657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ВОСПИТАТЕЛЬАЯ РАБОТА </a:t>
            </a:r>
          </a:p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ОБРАЗОВАТЕЛЬНЫХ</a:t>
            </a:r>
          </a:p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8290" y="1471518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r="3116" b="1803"/>
          <a:stretch/>
        </p:blipFill>
        <p:spPr>
          <a:xfrm>
            <a:off x="4836039" y="2833475"/>
            <a:ext cx="4307961" cy="2729125"/>
          </a:xfrm>
          <a:prstGeom prst="round2DiagRect">
            <a:avLst>
              <a:gd name="adj1" fmla="val 14077"/>
              <a:gd name="adj2" fmla="val 0"/>
            </a:avLst>
          </a:prstGeom>
        </p:spPr>
      </p:pic>
      <p:pic>
        <p:nvPicPr>
          <p:cNvPr id="25" name="Picture 4" descr="https://55-licey.edu-penza.ru/includes/4bIMDbHdFk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 t="15830" r="16369" b="13022"/>
          <a:stretch/>
        </p:blipFill>
        <p:spPr bwMode="auto">
          <a:xfrm>
            <a:off x="6092808" y="554125"/>
            <a:ext cx="664086" cy="50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gas-kvas.com/grafic/uploads/posts/2024-01/gas-kvas-com-p-logotip-navigatori-detstva-na-prozrachnom-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80" y="554125"/>
            <a:ext cx="1480951" cy="5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663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 txBox="1">
            <a:spLocks/>
          </p:cNvSpPr>
          <p:nvPr/>
        </p:nvSpPr>
        <p:spPr>
          <a:xfrm>
            <a:off x="1009604" y="159258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КАЛЕНДАРНЫЙ ПЛАН </a:t>
            </a:r>
          </a:p>
          <a:p>
            <a:pPr lvl="0" algn="l"/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ВОСПИТАТЕЛЬНОЙ РАБОТЫ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88290" y="1057861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sp>
        <p:nvSpPr>
          <p:cNvPr id="18" name="Rectangle: Rounded Corners 7"/>
          <p:cNvSpPr/>
          <p:nvPr/>
        </p:nvSpPr>
        <p:spPr>
          <a:xfrm flipH="1">
            <a:off x="1088288" y="1337293"/>
            <a:ext cx="2297170" cy="431633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dirty="0" smtClean="0">
                <a:solidFill>
                  <a:prstClr val="white"/>
                </a:solidFill>
                <a:latin typeface="Arial"/>
              </a:rPr>
              <a:t>мероприятия </a:t>
            </a:r>
            <a:endParaRPr kumimoji="0" lang="id-ID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: Rounded Corners 7"/>
          <p:cNvSpPr/>
          <p:nvPr/>
        </p:nvSpPr>
        <p:spPr>
          <a:xfrm flipH="1">
            <a:off x="1088287" y="2545610"/>
            <a:ext cx="2297170" cy="431633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dirty="0" smtClean="0">
                <a:solidFill>
                  <a:prstClr val="white"/>
                </a:solidFill>
                <a:latin typeface="Arial"/>
              </a:rPr>
              <a:t>участники</a:t>
            </a:r>
            <a:endParaRPr kumimoji="0" lang="id-ID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BCB1500-5E94-4B68-BD89-1651F3E89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969" y="1502719"/>
            <a:ext cx="3559629" cy="2670347"/>
          </a:xfrm>
          <a:prstGeom prst="round2DiagRect">
            <a:avLst>
              <a:gd name="adj1" fmla="val 14077"/>
              <a:gd name="adj2" fmla="val 40765"/>
            </a:avLst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EB5C87-78DA-446E-9C70-1636F48D52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9" r="4699"/>
          <a:stretch/>
        </p:blipFill>
        <p:spPr>
          <a:xfrm>
            <a:off x="1215285" y="3898369"/>
            <a:ext cx="3557184" cy="2670346"/>
          </a:xfrm>
          <a:prstGeom prst="round2DiagRect">
            <a:avLst>
              <a:gd name="adj1" fmla="val 14077"/>
              <a:gd name="adj2" fmla="val 40765"/>
            </a:avLst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61069F5-F8BF-4FBF-83F4-6C19730B8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794" y="4457117"/>
            <a:ext cx="3750006" cy="2400883"/>
          </a:xfrm>
          <a:prstGeom prst="round2DiagRect">
            <a:avLst>
              <a:gd name="adj1" fmla="val 14077"/>
              <a:gd name="adj2" fmla="val 40765"/>
            </a:avLst>
          </a:prstGeom>
        </p:spPr>
      </p:pic>
      <p:sp>
        <p:nvSpPr>
          <p:cNvPr id="3" name="Прямоугольник 2"/>
          <p:cNvSpPr/>
          <p:nvPr/>
        </p:nvSpPr>
        <p:spPr>
          <a:xfrm>
            <a:off x="1084657" y="1859440"/>
            <a:ext cx="2300799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100" b="1" dirty="0">
                <a:solidFill>
                  <a:srgbClr val="BB9C58"/>
                </a:solidFill>
                <a:latin typeface="Arial"/>
              </a:rPr>
              <a:t>47 771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88570" y="3100413"/>
            <a:ext cx="2383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100" b="1" dirty="0" smtClean="0">
                <a:solidFill>
                  <a:srgbClr val="BB9C58"/>
                </a:solidFill>
                <a:latin typeface="Arial"/>
              </a:rPr>
              <a:t>555 230 </a:t>
            </a:r>
            <a:r>
              <a:rPr lang="ru-RU" sz="2200" b="1" dirty="0" smtClean="0">
                <a:solidFill>
                  <a:srgbClr val="BB9C58"/>
                </a:solidFill>
                <a:latin typeface="Arial"/>
              </a:rPr>
              <a:t>чел.</a:t>
            </a:r>
            <a:endParaRPr lang="ru-RU" sz="2200" b="1" dirty="0">
              <a:solidFill>
                <a:srgbClr val="BB9C58"/>
              </a:solidFill>
              <a:latin typeface="Arial"/>
            </a:endParaRPr>
          </a:p>
        </p:txBody>
      </p:sp>
      <p:pic>
        <p:nvPicPr>
          <p:cNvPr id="30" name="Picture 4" descr="https://55-licey.edu-penza.ru/includes/4bIMDbHdFk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 t="15830" r="16369" b="13022"/>
          <a:stretch/>
        </p:blipFill>
        <p:spPr bwMode="auto">
          <a:xfrm>
            <a:off x="6092808" y="554125"/>
            <a:ext cx="664086" cy="50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gas-kvas.com/grafic/uploads/posts/2024-01/gas-kvas-com-p-logotip-navigatori-detstva-na-prozrachnom-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80" y="554125"/>
            <a:ext cx="1480951" cy="5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930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993228" y="1241805"/>
            <a:ext cx="8388424" cy="19918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rgbClr val="BB9C58"/>
              </a:buClr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школьные спортивные клубы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BB9C58"/>
              </a:buClr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школьные театры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BB9C58"/>
              </a:buClr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школьные музеи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BB9C58"/>
              </a:buClr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«Разговоры о важном»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BB9C58"/>
              </a:buClr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«Орлята России»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4CE2C5-3680-4191-8039-6A1A2F26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7" r="1437" b="3287"/>
          <a:stretch/>
        </p:blipFill>
        <p:spPr>
          <a:xfrm>
            <a:off x="4959353" y="1153352"/>
            <a:ext cx="3790618" cy="2593731"/>
          </a:xfrm>
          <a:prstGeom prst="round2DiagRect">
            <a:avLst>
              <a:gd name="adj1" fmla="val 986"/>
              <a:gd name="adj2" fmla="val 0"/>
            </a:avLst>
          </a:prstGeom>
        </p:spPr>
      </p:pic>
      <p:sp>
        <p:nvSpPr>
          <p:cNvPr id="7" name="Заголовок 6"/>
          <p:cNvSpPr txBox="1">
            <a:spLocks/>
          </p:cNvSpPr>
          <p:nvPr/>
        </p:nvSpPr>
        <p:spPr>
          <a:xfrm>
            <a:off x="1009604" y="6857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000" b="1" dirty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ВОСПИТАТЕЛЬНАЯ СРЕДА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8290" y="872804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431" y="105901"/>
            <a:ext cx="804742" cy="11400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9" r="16549"/>
          <a:stretch>
            <a:fillRect/>
          </a:stretch>
        </p:blipFill>
        <p:spPr>
          <a:xfrm>
            <a:off x="1036772" y="4304864"/>
            <a:ext cx="2117057" cy="2117057"/>
          </a:xfrm>
          <a:custGeom>
            <a:avLst/>
            <a:gdLst>
              <a:gd name="connsiteX0" fmla="*/ 1732727 w 3465454"/>
              <a:gd name="connsiteY0" fmla="*/ 0 h 3465454"/>
              <a:gd name="connsiteX1" fmla="*/ 3465454 w 3465454"/>
              <a:gd name="connsiteY1" fmla="*/ 1732727 h 3465454"/>
              <a:gd name="connsiteX2" fmla="*/ 1732727 w 3465454"/>
              <a:gd name="connsiteY2" fmla="*/ 3465454 h 3465454"/>
              <a:gd name="connsiteX3" fmla="*/ 0 w 3465454"/>
              <a:gd name="connsiteY3" fmla="*/ 1732727 h 3465454"/>
              <a:gd name="connsiteX4" fmla="*/ 1732727 w 3465454"/>
              <a:gd name="connsiteY4" fmla="*/ 0 h 346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5454" h="3465454">
                <a:moveTo>
                  <a:pt x="1732727" y="0"/>
                </a:moveTo>
                <a:cubicBezTo>
                  <a:pt x="2689686" y="0"/>
                  <a:pt x="3465454" y="775768"/>
                  <a:pt x="3465454" y="1732727"/>
                </a:cubicBezTo>
                <a:cubicBezTo>
                  <a:pt x="3465454" y="2689686"/>
                  <a:pt x="2689686" y="3465454"/>
                  <a:pt x="1732727" y="3465454"/>
                </a:cubicBezTo>
                <a:cubicBezTo>
                  <a:pt x="775768" y="3465454"/>
                  <a:pt x="0" y="2689686"/>
                  <a:pt x="0" y="1732727"/>
                </a:cubicBezTo>
                <a:cubicBezTo>
                  <a:pt x="0" y="775768"/>
                  <a:pt x="775768" y="0"/>
                  <a:pt x="1732727" y="0"/>
                </a:cubicBezTo>
                <a:close/>
              </a:path>
            </a:pathLst>
          </a:cu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3854279" y="4304864"/>
            <a:ext cx="2117057" cy="2117057"/>
          </a:xfrm>
          <a:custGeom>
            <a:avLst/>
            <a:gdLst>
              <a:gd name="connsiteX0" fmla="*/ 1732727 w 3465454"/>
              <a:gd name="connsiteY0" fmla="*/ 0 h 3465454"/>
              <a:gd name="connsiteX1" fmla="*/ 3465454 w 3465454"/>
              <a:gd name="connsiteY1" fmla="*/ 1732727 h 3465454"/>
              <a:gd name="connsiteX2" fmla="*/ 1732727 w 3465454"/>
              <a:gd name="connsiteY2" fmla="*/ 3465454 h 3465454"/>
              <a:gd name="connsiteX3" fmla="*/ 0 w 3465454"/>
              <a:gd name="connsiteY3" fmla="*/ 1732727 h 3465454"/>
              <a:gd name="connsiteX4" fmla="*/ 1732727 w 3465454"/>
              <a:gd name="connsiteY4" fmla="*/ 0 h 346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5454" h="3465454">
                <a:moveTo>
                  <a:pt x="1732727" y="0"/>
                </a:moveTo>
                <a:cubicBezTo>
                  <a:pt x="2689686" y="0"/>
                  <a:pt x="3465454" y="775768"/>
                  <a:pt x="3465454" y="1732727"/>
                </a:cubicBezTo>
                <a:cubicBezTo>
                  <a:pt x="3465454" y="2689686"/>
                  <a:pt x="2689686" y="3465454"/>
                  <a:pt x="1732727" y="3465454"/>
                </a:cubicBezTo>
                <a:cubicBezTo>
                  <a:pt x="775768" y="3465454"/>
                  <a:pt x="0" y="2689686"/>
                  <a:pt x="0" y="1732727"/>
                </a:cubicBezTo>
                <a:cubicBezTo>
                  <a:pt x="0" y="775768"/>
                  <a:pt x="775768" y="0"/>
                  <a:pt x="1732727" y="0"/>
                </a:cubicBezTo>
                <a:close/>
              </a:path>
            </a:pathLst>
          </a:custGeom>
        </p:spPr>
      </p:pic>
      <p:pic>
        <p:nvPicPr>
          <p:cNvPr id="19" name="Picture 2" descr="https://shkolachistyunskaya-r22.gosweb.gosuslugi.ru/netcat_files/45/254/em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86" y="410529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bogatyr.club/uploads/posts/2024-04/75861/1712551491_bogatyr-club-tohl-p-orlyata-rossii-kartinki-dlya-oformleniya-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64" y="4105294"/>
            <a:ext cx="1246086" cy="58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8104" y="4298525"/>
            <a:ext cx="2123395" cy="21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53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3534</TotalTime>
  <Words>459</Words>
  <Application>Microsoft Office PowerPoint</Application>
  <PresentationFormat>Экран (4:3)</PresentationFormat>
  <Paragraphs>145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Roboto</vt:lpstr>
      <vt:lpstr>Roboto Condensed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Выпускнику Казанской кадетской школы-интерната присвоено звание «Герой Российской Федерации»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Начальное общее образование  в Республике Татарстан</dc:title>
  <dc:creator>Гульфия Ахвердиева</dc:creator>
  <cp:lastModifiedBy>blagodarova.olga</cp:lastModifiedBy>
  <cp:revision>339</cp:revision>
  <cp:lastPrinted>2021-12-13T09:51:42Z</cp:lastPrinted>
  <dcterms:created xsi:type="dcterms:W3CDTF">2020-01-27T06:48:01Z</dcterms:created>
  <dcterms:modified xsi:type="dcterms:W3CDTF">2025-02-03T14:40:05Z</dcterms:modified>
</cp:coreProperties>
</file>