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9"/>
  </p:notesMasterIdLst>
  <p:sldIdLst>
    <p:sldId id="365" r:id="rId2"/>
    <p:sldId id="390" r:id="rId3"/>
    <p:sldId id="406" r:id="rId4"/>
    <p:sldId id="394" r:id="rId5"/>
    <p:sldId id="398" r:id="rId6"/>
    <p:sldId id="408" r:id="rId7"/>
    <p:sldId id="400" r:id="rId8"/>
    <p:sldId id="375" r:id="rId9"/>
    <p:sldId id="409" r:id="rId10"/>
    <p:sldId id="403" r:id="rId11"/>
    <p:sldId id="404" r:id="rId12"/>
    <p:sldId id="405" r:id="rId13"/>
    <p:sldId id="373" r:id="rId14"/>
    <p:sldId id="411" r:id="rId15"/>
    <p:sldId id="412" r:id="rId16"/>
    <p:sldId id="413" r:id="rId17"/>
    <p:sldId id="407" r:id="rId18"/>
  </p:sldIdLst>
  <p:sldSz cx="9144000" cy="6858000" type="screen4x3"/>
  <p:notesSz cx="6858000" cy="9144000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9C58"/>
    <a:srgbClr val="BA9C57"/>
    <a:srgbClr val="000000"/>
    <a:srgbClr val="5B5619"/>
    <a:srgbClr val="E81046"/>
    <a:srgbClr val="878025"/>
    <a:srgbClr val="A8246F"/>
    <a:srgbClr val="DDD9C3"/>
    <a:srgbClr val="C8BE38"/>
    <a:srgbClr val="EDEB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5332" autoAdjust="0"/>
  </p:normalViewPr>
  <p:slideViewPr>
    <p:cSldViewPr snapToGrid="0"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B4B-7235-42B1-A924-9802C15922EF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EDB5-CFE0-4C0D-9803-BB02B60682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79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3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4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9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11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2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33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24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0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3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4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32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30.01.2024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303751" y="51471"/>
            <a:ext cx="5733923" cy="1296144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014" y="5752761"/>
            <a:ext cx="8420986" cy="7440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науки Республики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</a:p>
          <a:p>
            <a:pPr algn="ctr" defTabSz="914400">
              <a:defRPr/>
            </a:pPr>
            <a:r>
              <a:rPr lang="ru-RU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Закирова Минзалия Загриевна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3014" y="2269907"/>
            <a:ext cx="8420986" cy="2015888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Формирование российской гражданской идентичности обучающихся в школе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87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340" y="4363869"/>
            <a:ext cx="3742660" cy="2494132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3" name="Прямоугольник 2"/>
          <p:cNvSpPr/>
          <p:nvPr/>
        </p:nvSpPr>
        <p:spPr>
          <a:xfrm>
            <a:off x="2304288" y="4663440"/>
            <a:ext cx="621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009604" y="594436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ПО ВОПРОСАМ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ИЗБИРАТЕЛЬНОГО ПРАВА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ИЗБИРАТЕЛЬНОГО ПРОЦЕССА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«СОФИУМ»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8290" y="1921216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1026" name="Picture 2" descr="https://azov.ikro.ru/netcat_files/userfiles/1862/Sayt_2023/bashkortostan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8" t="6774" r="20473" b="23702"/>
          <a:stretch/>
        </p:blipFill>
        <p:spPr bwMode="auto">
          <a:xfrm>
            <a:off x="6590517" y="2044931"/>
            <a:ext cx="1753926" cy="12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3895" y="2649709"/>
            <a:ext cx="633770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Зарипов Мурад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лицей-интернат № 2 </a:t>
            </a:r>
          </a:p>
          <a:p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г.Казани</a:t>
            </a:r>
          </a:p>
          <a:p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Натуралов </a:t>
            </a:r>
            <a:r>
              <a:rPr lang="ru-RU" b="1" dirty="0" smtClean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Станислав</a:t>
            </a:r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лицей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35 </a:t>
            </a:r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г.Нижнекамска</a:t>
            </a:r>
          </a:p>
          <a:p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Сулейманова Эльвина</a:t>
            </a:r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многопрофильный </a:t>
            </a:r>
          </a:p>
          <a:p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лицей им. А.М.Булатова г.Кукмора</a:t>
            </a:r>
          </a:p>
          <a:p>
            <a:endParaRPr lang="ru-RU" b="1" dirty="0" smtClean="0">
              <a:solidFill>
                <a:srgbClr val="BB9C5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Мельников </a:t>
            </a:r>
            <a:r>
              <a:rPr lang="ru-RU" b="1" dirty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Виктор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СОШ № 1 </a:t>
            </a:r>
          </a:p>
          <a:p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углубленным изучением </a:t>
            </a:r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отдельных </a:t>
            </a:r>
          </a:p>
          <a:p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предметов 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г.Бугульмы</a:t>
            </a:r>
          </a:p>
          <a:p>
            <a:endParaRPr lang="ru-RU" b="1" dirty="0" smtClean="0">
              <a:solidFill>
                <a:srgbClr val="BB9C5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BB9C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Давлетшина Злата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гимназия № 77 </a:t>
            </a:r>
            <a:endParaRPr lang="ru-RU" sz="17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г.Набережные Челны</a:t>
            </a:r>
            <a:endParaRPr lang="ru-RU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9604" y="2072997"/>
            <a:ext cx="5289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из Республики Татарстан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88290" y="2734866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88289" y="3535852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88288" y="4105221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88287" y="4914182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88287" y="5974514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04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04" y="1076330"/>
            <a:ext cx="6124621" cy="53692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финальных состязаний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основном формате «Дебаты по К.Попперу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«Флешбэк»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команда СОШ № 6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углубленным изучением отдельных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 г.Бугульмы 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«Мечи Фемиды»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команда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гимназии № 9 г.Симферополя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команда СОШ № 15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 углубленным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изучением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отдельных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 г.Нижнекамска</a:t>
            </a:r>
            <a:endParaRPr lang="ru-RU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3298"/>
          <a:stretch/>
        </p:blipFill>
        <p:spPr>
          <a:xfrm>
            <a:off x="1750932" y="4459366"/>
            <a:ext cx="3962967" cy="2398634"/>
          </a:xfrm>
          <a:prstGeom prst="round2DiagRect">
            <a:avLst>
              <a:gd name="adj1" fmla="val 22321"/>
              <a:gd name="adj2" fmla="val 23581"/>
            </a:avLst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7624" t="821" r="2854" b="5887"/>
          <a:stretch/>
        </p:blipFill>
        <p:spPr>
          <a:xfrm>
            <a:off x="6254042" y="4459366"/>
            <a:ext cx="2893461" cy="2398634"/>
          </a:xfrm>
          <a:prstGeom prst="round2DiagRect">
            <a:avLst>
              <a:gd name="adj1" fmla="val 22321"/>
              <a:gd name="adj2" fmla="val 23581"/>
            </a:avLst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1009604" y="148123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РЕСПУБЛИКАНСКИЙ (ОТКРЫТЫЙ)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ПРАВОВОЙ ТУРНИР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8290" y="998999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8290" y="1948054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pic>
        <p:nvPicPr>
          <p:cNvPr id="2050" name="Picture 2" descr="https://media.kpfu.ru/sites/default/files/2023-12/1%D1%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129" y="1852767"/>
            <a:ext cx="2842374" cy="2131781"/>
          </a:xfrm>
          <a:prstGeom prst="round2DiagRect">
            <a:avLst>
              <a:gd name="adj1" fmla="val 22321"/>
              <a:gd name="adj2" fmla="val 23581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078211" y="2981831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78211" y="3749572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62230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59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079" y="1057782"/>
            <a:ext cx="8134396" cy="52395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926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8-11-х классов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009604" y="148123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</a:t>
            </a:r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ОЛИМПИАДА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«ЗАЩИТА ПРАВ ПОТРЕБИТЕЛЕЙ»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290" y="998999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228" y="4274005"/>
            <a:ext cx="4593771" cy="2583996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13" name="Прямоугольник 12"/>
          <p:cNvSpPr/>
          <p:nvPr/>
        </p:nvSpPr>
        <p:spPr>
          <a:xfrm>
            <a:off x="990554" y="1600506"/>
            <a:ext cx="8143921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Победители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sz="2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 Минигулова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9-го класса Центра образования – </a:t>
            </a:r>
          </a:p>
          <a:p>
            <a:pPr marL="447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Гимназии № 57 «Притяжение» (г.Набережные Челны)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Карим </a:t>
            </a:r>
            <a:r>
              <a:rPr lang="ru-RU" sz="2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Закиров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10-го класса Университетской школы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Елабужского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института КФУ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3469" y="3835373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Наибольшее количество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призеров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финалистов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гимназия № 1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г.Менделеевска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Большеметескинская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</a:p>
          <a:p>
            <a:pPr marL="447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м. Фатиха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Хусни </a:t>
            </a:r>
          </a:p>
          <a:p>
            <a:pPr marL="447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Тюлячинского района 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88290" y="2301014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88289" y="3075700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88288" y="4868197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88288" y="5657918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174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82" t="5040" b="16376"/>
          <a:stretch/>
        </p:blipFill>
        <p:spPr>
          <a:xfrm>
            <a:off x="3697488" y="3296093"/>
            <a:ext cx="5446511" cy="3564512"/>
          </a:xfrm>
          <a:custGeom>
            <a:avLst/>
            <a:gdLst>
              <a:gd name="connsiteX0" fmla="*/ 3447706 w 11363014"/>
              <a:gd name="connsiteY0" fmla="*/ 0 h 8958566"/>
              <a:gd name="connsiteX1" fmla="*/ 11363014 w 11363014"/>
              <a:gd name="connsiteY1" fmla="*/ 0 h 8958566"/>
              <a:gd name="connsiteX2" fmla="*/ 11363014 w 11363014"/>
              <a:gd name="connsiteY2" fmla="*/ 8958566 h 8958566"/>
              <a:gd name="connsiteX3" fmla="*/ 0 w 11363014"/>
              <a:gd name="connsiteY3" fmla="*/ 8958566 h 8958566"/>
              <a:gd name="connsiteX4" fmla="*/ 0 w 11363014"/>
              <a:gd name="connsiteY4" fmla="*/ 3448241 h 8958566"/>
              <a:gd name="connsiteX5" fmla="*/ 3447706 w 11363014"/>
              <a:gd name="connsiteY5" fmla="*/ 0 h 89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3014" h="8958566">
                <a:moveTo>
                  <a:pt x="3447706" y="0"/>
                </a:moveTo>
                <a:lnTo>
                  <a:pt x="11363014" y="0"/>
                </a:lnTo>
                <a:lnTo>
                  <a:pt x="11363014" y="8958566"/>
                </a:lnTo>
                <a:lnTo>
                  <a:pt x="0" y="8958566"/>
                </a:lnTo>
                <a:lnTo>
                  <a:pt x="0" y="3448241"/>
                </a:lnTo>
                <a:cubicBezTo>
                  <a:pt x="0" y="1543829"/>
                  <a:pt x="1543589" y="0"/>
                  <a:pt x="3447706" y="0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30059" y="1345721"/>
            <a:ext cx="757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9605" y="1771207"/>
            <a:ext cx="4026455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Республике Татарстан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45 722 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юнармейца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1 211 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отрядов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штабов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E81046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09605" y="438846"/>
            <a:ext cx="5582582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ВСЕРОССИЙСКОЕ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ДЕТСКО-ЮНОШЕСКОЕ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ВОЕННО-ПАТРИОТИЧЕСКОЕ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</a:t>
            </a:r>
            <a:r>
              <a:rPr lang="en-US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«ЮНАРМИЯ»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0059" y="1655063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2" name="Picture 4" descr="http://79.sochi-schools.ru/wp-content/uploads/2018/09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060" y="141118"/>
            <a:ext cx="1415461" cy="7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491" y="3029376"/>
            <a:ext cx="1587822" cy="15550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96478" y="2133370"/>
            <a:ext cx="37300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место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среди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627628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059" y="1345721"/>
            <a:ext cx="757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09605" y="151767"/>
            <a:ext cx="5582582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ПРОЕКТ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«ОРЛЯТА РОССИИ»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0059" y="1080906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18335" b="18620"/>
          <a:stretch/>
        </p:blipFill>
        <p:spPr>
          <a:xfrm>
            <a:off x="954143" y="1144095"/>
            <a:ext cx="1932982" cy="1041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3041" y="12108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10 814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начальных классов</a:t>
            </a:r>
          </a:p>
          <a:p>
            <a:pPr defTabSz="914400"/>
            <a:endParaRPr lang="ru-RU" sz="8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</a:t>
            </a:r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9605" y="2664380"/>
            <a:ext cx="5528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Республиканская профильная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смена</a:t>
            </a:r>
          </a:p>
          <a:p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Содружество Орлят России»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9605" y="40359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26.05.2024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12.06.2024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дней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</p:txBody>
      </p:sp>
      <p:pic>
        <p:nvPicPr>
          <p:cNvPr id="1026" name="Picture 2" descr="https://storage.yandexcloud.net/rdsh/uploads/db/1263bf8867eda63db4660388b79aa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54" y="3463356"/>
            <a:ext cx="5095846" cy="3397895"/>
          </a:xfrm>
          <a:prstGeom prst="round2DiagRect">
            <a:avLst>
              <a:gd name="adj1" fmla="val 5000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24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059" y="1345721"/>
            <a:ext cx="757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09605" y="300618"/>
            <a:ext cx="5582582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ОБЩЕРОССИЙСКОЕ ОБЩЕСТВЕННО-</a:t>
            </a:r>
          </a:p>
          <a:p>
            <a:pPr lvl="0" algn="l"/>
            <a:r>
              <a:rPr lang="ru-RU" sz="2000" b="1" dirty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ДВИЖЕНИЕ ДЕТЕЙ </a:t>
            </a:r>
          </a:p>
          <a:p>
            <a:pPr lvl="0" algn="l"/>
            <a:r>
              <a:rPr lang="ru-RU" sz="2000" b="1" dirty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МОЛОДЕЖИ «ДВИЖЕНИЕ ПЕРВЫХ»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0059" y="1404247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9605" y="366548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республиканского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«Совета Первых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Камилла </a:t>
            </a:r>
            <a:r>
              <a:rPr lang="ru-RU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Нуруллина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студент Казанского колледжа технологии и дизайна 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48.userapi.com/impg/AJweW-do9ESFFx51EUMWBPwtQFhp_m-ihJwH-Q/dsrdjKZqKRk.jpg?size=828x1242&amp;quality=95&amp;sign=afd2d7fb3fd94fcb8a4b15a4b95861e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145" y="2817218"/>
            <a:ext cx="2693855" cy="4040782"/>
          </a:xfrm>
          <a:prstGeom prst="round2DiagRect">
            <a:avLst>
              <a:gd name="adj1" fmla="val 5000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63258" y="1572601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Татарстан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1 260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клубов первичных отделений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«Советы Первых»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b="1" dirty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082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www.slavyanka-school.ru/images/raznoe/%D0%9F%D0%B5%D1%80%D0%B2%D1%8B%D0%B5_%D0%BB%D0%BE%D0%B3%D0%BE%D1%82%D0%B8%D0%BF_%D0%9C%D0%BE%D0%BD%D1%82%D0%B0%D0%B6%D0%BD%D0%B0%D1%8F_%D0%BE%D0%B1%D0%BB%D0%B0%D1%81%D1%82%D1%8C_1_%D0%BA%D0%BE%D0%BF%D0%B8%D1%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36" t="7707" r="19996" b="5767"/>
          <a:stretch/>
        </p:blipFill>
        <p:spPr bwMode="auto">
          <a:xfrm>
            <a:off x="1051793" y="1584132"/>
            <a:ext cx="960520" cy="16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44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303751" y="51471"/>
            <a:ext cx="5733923" cy="1296144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014" y="5752761"/>
            <a:ext cx="8420986" cy="7440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Заместитель министра образования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науки Республики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Татарстан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Закирова Минзалия Загриевна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3014" y="2269907"/>
            <a:ext cx="8420986" cy="2015888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Формирование российской гражданской идентичности обучающихся в школе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93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97584" y="2498246"/>
            <a:ext cx="844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780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780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780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Игътибарыгыз өчен рәхмәт!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568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tildacdn.com/tild3262-3136-4263-b637-626632613665/s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8" t="4797" r="8571" b="4744"/>
          <a:stretch/>
        </p:blipFill>
        <p:spPr bwMode="auto">
          <a:xfrm>
            <a:off x="905427" y="0"/>
            <a:ext cx="1760561" cy="18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2" descr="data:image/svg+xml,%3csvg%20xmlns=%27http://www.w3.org/2000/svg%27%20version=%271.1%27%20width=%27488%27%20height=%27324%27/%3e"/>
          <p:cNvSpPr txBox="1">
            <a:spLocks noChangeAspect="1" noChangeArrowheads="1"/>
          </p:cNvSpPr>
          <p:nvPr/>
        </p:nvSpPr>
        <p:spPr bwMode="auto">
          <a:xfrm>
            <a:off x="905428" y="4003284"/>
            <a:ext cx="8034035" cy="2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именно гражданской идентичности на основе общих ценностей, патриотического сознания, гражданской ответственности и солидарности, уважения к закону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– необходимое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условие сохранения единства страны...»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static.mk.ru/upload/entities/2021/05/19/11/articles/facebookPicture/52/1f/b4/37/1d941a228d338919628ee84edcbb4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13" y="0"/>
            <a:ext cx="5838987" cy="3892658"/>
          </a:xfrm>
          <a:prstGeom prst="round2DiagRect">
            <a:avLst>
              <a:gd name="adj1" fmla="val 5000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44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095" y="1269917"/>
            <a:ext cx="4019054" cy="2612385"/>
          </a:xfrm>
          <a:prstGeom prst="round2DiagRect">
            <a:avLst>
              <a:gd name="adj1" fmla="val 16667"/>
              <a:gd name="adj2" fmla="val 2367"/>
            </a:avLst>
          </a:prstGeom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1009604" y="594688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 И ПАТРИОТИЧЕСКОЕ ВОСПИТАНИЕ</a:t>
            </a:r>
          </a:p>
          <a:p>
            <a:pPr lvl="0" algn="l"/>
            <a:endParaRPr lang="ru-RU" sz="2000" b="1" dirty="0" smtClean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8290" y="1005707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8514" y="4099921"/>
            <a:ext cx="22857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Цель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7127" y="2774211"/>
            <a:ext cx="2042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  <a:sym typeface="Arial"/>
              </a:rPr>
              <a:t>МЕРОПРИЯТИЯ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1226" y="229885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/>
                <a:sym typeface="Arial"/>
              </a:rPr>
              <a:t>СПИКЕРЫ</a:t>
            </a:r>
          </a:p>
        </p:txBody>
      </p:sp>
      <p:pic>
        <p:nvPicPr>
          <p:cNvPr id="2050" name="Picture 2" descr="https://bbnoginsk.ru/images/upload/newsItems/6371718168657269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06"/>
          <a:stretch/>
        </p:blipFill>
        <p:spPr bwMode="auto">
          <a:xfrm>
            <a:off x="4888931" y="4262490"/>
            <a:ext cx="4030218" cy="2610885"/>
          </a:xfrm>
          <a:prstGeom prst="round2DiagRect">
            <a:avLst>
              <a:gd name="adj1" fmla="val 16667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084035" y="4262490"/>
            <a:ext cx="3494365" cy="2595510"/>
          </a:xfrm>
          <a:prstGeom prst="round2DiagRect">
            <a:avLst>
              <a:gd name="adj1" fmla="val 16667"/>
              <a:gd name="adj2" fmla="val 2367"/>
            </a:avLst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84035" y="1269917"/>
            <a:ext cx="3494365" cy="2612386"/>
          </a:xfrm>
          <a:prstGeom prst="round2DiagRect">
            <a:avLst>
              <a:gd name="adj1" fmla="val 16667"/>
              <a:gd name="adj2" fmla="val 2367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3602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8869" y="1143814"/>
            <a:ext cx="2176180" cy="301604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375" y="3463136"/>
            <a:ext cx="2272420" cy="318579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009604" y="594686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ПРОГРАММ, ОБЕСПЕЧИВАЮЩИХ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ДОПОЛНИТЕЛЬНУЮ (УГЛУБЛЕННУЮ) ПОДГОТОВКУ ПО ПРЕДМЕТАМ «ОБЩЕСТВОЗНАНИЕ», «ИСТОРИЯ»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8290" y="1968234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sp>
        <p:nvSpPr>
          <p:cNvPr id="15" name="Rectangle: Rounded Corners 7"/>
          <p:cNvSpPr/>
          <p:nvPr/>
        </p:nvSpPr>
        <p:spPr>
          <a:xfrm flipH="1">
            <a:off x="1088290" y="2199685"/>
            <a:ext cx="3494345" cy="357484"/>
          </a:xfrm>
          <a:prstGeom prst="roundRect">
            <a:avLst>
              <a:gd name="adj" fmla="val 50000"/>
            </a:avLst>
          </a:prstGeom>
          <a:solidFill>
            <a:srgbClr val="BB9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8290" y="2164297"/>
            <a:ext cx="3494345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2023/202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4 учебный 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Roboto Condensed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8290" y="2839394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Социально-экономический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kern="0" dirty="0">
                <a:solidFill>
                  <a:srgbClr val="BB9C58"/>
                </a:solidFill>
                <a:latin typeface="Arial"/>
                <a:cs typeface="Times New Roman" panose="02020603050405020304" pitchFamily="18" charset="0"/>
              </a:rPr>
              <a:t>5 857 </a:t>
            </a:r>
            <a:r>
              <a:rPr lang="ru-RU" sz="2200" b="1" kern="0" dirty="0">
                <a:solidFill>
                  <a:srgbClr val="BB9C58"/>
                </a:solidFill>
                <a:latin typeface="Arial"/>
                <a:cs typeface="Times New Roman" panose="02020603050405020304" pitchFamily="18" charset="0"/>
              </a:rPr>
              <a:t>чел. </a:t>
            </a:r>
            <a:r>
              <a:rPr lang="ru-RU" sz="2600" b="1" kern="0" dirty="0" smtClean="0">
                <a:solidFill>
                  <a:srgbClr val="BB9C58"/>
                </a:solidFill>
                <a:latin typeface="Arial"/>
                <a:cs typeface="Times New Roman" panose="02020603050405020304" pitchFamily="18" charset="0"/>
              </a:rPr>
              <a:t>/ </a:t>
            </a:r>
            <a:r>
              <a:rPr lang="ru-RU" sz="26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19,2 %</a:t>
            </a:r>
            <a:endParaRPr lang="ru-RU" sz="2600" b="1" dirty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Гуманитарный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kern="0" dirty="0">
                <a:solidFill>
                  <a:srgbClr val="BB9C58"/>
                </a:solidFill>
                <a:latin typeface="Arial"/>
                <a:cs typeface="Times New Roman" panose="02020603050405020304" pitchFamily="18" charset="0"/>
              </a:rPr>
              <a:t>1 989 </a:t>
            </a:r>
            <a:r>
              <a:rPr lang="ru-RU" sz="2200" b="1" kern="0" dirty="0" smtClean="0">
                <a:solidFill>
                  <a:srgbClr val="BB9C58"/>
                </a:solidFill>
                <a:latin typeface="Arial"/>
                <a:cs typeface="Times New Roman" panose="02020603050405020304" pitchFamily="18" charset="0"/>
              </a:rPr>
              <a:t>чел. </a:t>
            </a:r>
            <a:r>
              <a:rPr lang="ru-RU" sz="2600" b="1" kern="0" dirty="0" smtClean="0">
                <a:solidFill>
                  <a:srgbClr val="BB9C58"/>
                </a:solidFill>
                <a:latin typeface="Arial"/>
                <a:cs typeface="Times New Roman" panose="02020603050405020304" pitchFamily="18" charset="0"/>
              </a:rPr>
              <a:t>/ 6,5 %</a:t>
            </a:r>
            <a:endParaRPr lang="ru-RU" sz="2600" b="1" kern="0" dirty="0">
              <a:solidFill>
                <a:srgbClr val="BB9C58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186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-1" t="3665" r="631"/>
          <a:stretch/>
        </p:blipFill>
        <p:spPr>
          <a:xfrm>
            <a:off x="1009604" y="1752598"/>
            <a:ext cx="4335282" cy="4423832"/>
          </a:xfrm>
          <a:prstGeom prst="round2DiagRect">
            <a:avLst>
              <a:gd name="adj1" fmla="val 15353"/>
              <a:gd name="adj2" fmla="val 0"/>
            </a:avLst>
          </a:prstGeom>
        </p:spPr>
      </p:pic>
      <p:sp>
        <p:nvSpPr>
          <p:cNvPr id="2" name="Прямоугольник 1"/>
          <p:cNvSpPr/>
          <p:nvPr/>
        </p:nvSpPr>
        <p:spPr>
          <a:xfrm>
            <a:off x="887241" y="1562860"/>
            <a:ext cx="4542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/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09604" y="293172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ПРАВОВОЙ И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ПОЛИТИЧЕСКОЙ КУЛЬТУРЫ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8290" y="1408478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1028" name="Picture 4" descr="https://aksakovo.minobr63.ru/wp-content/uploads/2020/12/fkIacbdgvY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6"/>
          <a:stretch/>
        </p:blipFill>
        <p:spPr bwMode="auto">
          <a:xfrm>
            <a:off x="5344886" y="1415140"/>
            <a:ext cx="3799113" cy="2995627"/>
          </a:xfrm>
          <a:prstGeom prst="round2DiagRect">
            <a:avLst>
              <a:gd name="adj1" fmla="val 15353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idorovichi.mogilev.edu.by/be/sm_full.aspx?guid=252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142" y="3993254"/>
            <a:ext cx="4299857" cy="2864745"/>
          </a:xfrm>
          <a:prstGeom prst="round2DiagRect">
            <a:avLst>
              <a:gd name="adj1" fmla="val 15353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/>
        </p:nvSpPr>
        <p:spPr>
          <a:xfrm>
            <a:off x="6342744" y="6284078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23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pi.rbsmi.ru/attachments/3d27743d8c45c92ed0b7b8f1105c4e2544177bf3/store/crop/0/0/1920/1141/1600/0/0/5f5dd8b624314044f535dcfbe1e6579b2bd6e482a9509ccbc695437bdbf2/c183bd979987f0f77b9270c0c3edf13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89" y="2421612"/>
            <a:ext cx="7466713" cy="4438027"/>
          </a:xfrm>
          <a:prstGeom prst="round2DiagRect">
            <a:avLst>
              <a:gd name="adj1" fmla="val 0"/>
              <a:gd name="adj2" fmla="val 27719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241" y="1562860"/>
            <a:ext cx="4542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/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897275"/>
              </p:ext>
            </p:extLst>
          </p:nvPr>
        </p:nvGraphicFramePr>
        <p:xfrm>
          <a:off x="1088289" y="1248594"/>
          <a:ext cx="7466713" cy="2138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964">
                  <a:extLst>
                    <a:ext uri="{9D8B030D-6E8A-4147-A177-3AD203B41FA5}">
                      <a16:colId xmlns:a16="http://schemas.microsoft.com/office/drawing/2014/main" xmlns="" val="222298064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xmlns="" val="3285368030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xmlns="" val="4160367208"/>
                    </a:ext>
                  </a:extLst>
                </a:gridCol>
                <a:gridCol w="986590">
                  <a:extLst>
                    <a:ext uri="{9D8B030D-6E8A-4147-A177-3AD203B41FA5}">
                      <a16:colId xmlns:a16="http://schemas.microsoft.com/office/drawing/2014/main" xmlns="" val="390103641"/>
                    </a:ext>
                  </a:extLst>
                </a:gridCol>
                <a:gridCol w="1059328">
                  <a:extLst>
                    <a:ext uri="{9D8B030D-6E8A-4147-A177-3AD203B41FA5}">
                      <a16:colId xmlns:a16="http://schemas.microsoft.com/office/drawing/2014/main" xmlns="" val="3500528573"/>
                    </a:ext>
                  </a:extLst>
                </a:gridCol>
              </a:tblGrid>
              <a:tr h="373311">
                <a:tc rowSpan="2"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2000" b="1" spc="9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9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C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 предметов</a:t>
                      </a:r>
                      <a:endParaRPr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C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9C5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в  2023 году,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балл</a:t>
                      </a:r>
                      <a:endParaRPr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C5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746081"/>
                  </a:ext>
                </a:extLst>
              </a:tr>
              <a:tr h="204482">
                <a:tc v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9C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r>
                        <a:rPr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2000" b="1" spc="-5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1111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9C5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000" b="1" spc="-6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ru-RU" sz="2000" b="1" spc="-6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r>
                        <a:rPr sz="2000" b="1" spc="-6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2000" b="1" spc="-8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64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9C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</a:t>
                      </a:r>
                      <a:endParaRPr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C5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2000" b="1" spc="-6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47238"/>
                  </a:ext>
                </a:extLst>
              </a:tr>
              <a:tr h="501096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spc="8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300" b="1" spc="-235" dirty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300" b="1" spc="-235" dirty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2300" b="1" spc="-235" dirty="0" smtClean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 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2300" b="1" spc="-235" dirty="0" smtClean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56,37 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82464"/>
                  </a:ext>
                </a:extLst>
              </a:tr>
              <a:tr h="50116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spc="8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300" b="1" spc="-150" dirty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300" b="1" spc="-135" dirty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2300" b="1" spc="-150" dirty="0" smtClean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60,65 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2300" b="1" spc="-135" dirty="0" smtClean="0">
                          <a:solidFill>
                            <a:srgbClr val="BB9C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56,40 </a:t>
                      </a:r>
                      <a:endParaRPr sz="2300" b="1" dirty="0">
                        <a:solidFill>
                          <a:srgbClr val="BB9C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214882"/>
                  </a:ext>
                </a:extLst>
              </a:tr>
            </a:tbl>
          </a:graphicData>
        </a:graphic>
      </p:graphicFrame>
      <p:sp>
        <p:nvSpPr>
          <p:cNvPr id="9" name="Заголовок 6"/>
          <p:cNvSpPr txBox="1">
            <a:spLocks/>
          </p:cNvSpPr>
          <p:nvPr/>
        </p:nvSpPr>
        <p:spPr>
          <a:xfrm>
            <a:off x="1009604" y="148123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ПО ИСТОРИИ И ОБЩЕСТВОЗНАНИЮ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ТАТАРСТАН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8290" y="1058872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2052" name="Picture 4" descr="https://www.tgl.net.ru/wp-content/uploads/2018/06/cropped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187" y="1335183"/>
            <a:ext cx="965588" cy="9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088289" y="3387505"/>
            <a:ext cx="7466713" cy="820"/>
          </a:xfrm>
          <a:prstGeom prst="line">
            <a:avLst/>
          </a:prstGeom>
          <a:ln w="57150">
            <a:solidFill>
              <a:srgbClr val="BA9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356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04" y="1775300"/>
            <a:ext cx="7886700" cy="46016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из Республики Татарстан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3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447675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 </a:t>
            </a:r>
            <a:r>
              <a:rPr lang="ru-RU" sz="3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2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marL="447675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sz="30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2200" b="1" dirty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009604" y="148123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</a:t>
            </a:r>
            <a:b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8290" y="992197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sp>
        <p:nvSpPr>
          <p:cNvPr id="15" name="Rectangle: Rounded Corners 7"/>
          <p:cNvSpPr/>
          <p:nvPr/>
        </p:nvSpPr>
        <p:spPr>
          <a:xfrm flipH="1">
            <a:off x="1088289" y="1209692"/>
            <a:ext cx="1713277" cy="357484"/>
          </a:xfrm>
          <a:prstGeom prst="roundRect">
            <a:avLst>
              <a:gd name="adj" fmla="val 50000"/>
            </a:avLst>
          </a:prstGeom>
          <a:solidFill>
            <a:srgbClr val="BB9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8291" y="1174304"/>
            <a:ext cx="171327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2023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Roboto Condensed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9" b="16022"/>
          <a:stretch/>
        </p:blipFill>
        <p:spPr bwMode="auto">
          <a:xfrm>
            <a:off x="1120523" y="4267200"/>
            <a:ext cx="8023477" cy="2590800"/>
          </a:xfrm>
          <a:prstGeom prst="round2DiagRect">
            <a:avLst>
              <a:gd name="adj1" fmla="val 5000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1097976" y="2572487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97976" y="3159115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97976" y="3722194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pic>
        <p:nvPicPr>
          <p:cNvPr id="1028" name="Picture 4" descr="https://static.tildacdn.com/tild6637-3233-4336-a335-656261373964/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799" y="2988156"/>
            <a:ext cx="4016877" cy="5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97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507" y="2731273"/>
            <a:ext cx="5223796" cy="22657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1 217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кол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177 790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BB9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9 230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BB9C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67.userapi.com/impf/ZnE0HCEbDToNfai_ju_74fyCcVWXrTvq4LkUJA/_nrvx4JNxzg.jpg?size=2560x1707&amp;quality=96&amp;sign=055cb4b51d0d98ea61a3e8a6f118589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63" r="14041"/>
          <a:stretch/>
        </p:blipFill>
        <p:spPr bwMode="auto">
          <a:xfrm>
            <a:off x="3964626" y="2190750"/>
            <a:ext cx="5179374" cy="4667250"/>
          </a:xfrm>
          <a:prstGeom prst="round2DiagRect">
            <a:avLst>
              <a:gd name="adj1" fmla="val 50000"/>
              <a:gd name="adj2" fmla="val 0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1009604" y="148123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ЕДИНЫЙ УРОК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«ПРАВА ЧЕЛОВЕКА»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8290" y="1049347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2052" name="Picture 4" descr="https://edu.gov.ru/application/frontend/skin/default/assets/data/official_symbols/orel_logo%2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90" y="1300250"/>
            <a:ext cx="1173489" cy="9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mbudsman.perm.ru/_res/banners/38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381" y="1311826"/>
            <a:ext cx="1397843" cy="9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097976" y="2886812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97976" y="4159240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97976" y="5427169"/>
            <a:ext cx="235131" cy="237179"/>
          </a:xfrm>
          <a:prstGeom prst="ellipse">
            <a:avLst/>
          </a:prstGeom>
          <a:solidFill>
            <a:srgbClr val="00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63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7"/>
          <p:cNvSpPr/>
          <p:nvPr/>
        </p:nvSpPr>
        <p:spPr>
          <a:xfrm flipH="1">
            <a:off x="1088285" y="1390762"/>
            <a:ext cx="3728599" cy="357484"/>
          </a:xfrm>
          <a:prstGeom prst="roundRect">
            <a:avLst>
              <a:gd name="adj" fmla="val 50000"/>
            </a:avLst>
          </a:prstGeom>
          <a:solidFill>
            <a:srgbClr val="BB9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8290" y="1355374"/>
            <a:ext cx="3728594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1 – 18 февраля 2023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Roboto Condensed Medium" panose="02000000000000000000" pitchFamily="2" charset="0"/>
                <a:cs typeface="Arial" panose="020B0604020202020204" pitchFamily="34" charset="0"/>
              </a:rPr>
              <a:t>года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Roboto Condensed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299200" y="6371167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1009604" y="148123"/>
            <a:ext cx="6658021" cy="8268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ПАРЛАМЕНТСКИЙ УРОК </a:t>
            </a:r>
          </a:p>
          <a:p>
            <a:pPr lvl="0" algn="l"/>
            <a:r>
              <a:rPr lang="ru-RU" sz="2000" b="1" dirty="0" smtClean="0">
                <a:solidFill>
                  <a:srgbClr val="5B5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– ГРАЖДАНЕ РОССИИ!»</a:t>
            </a:r>
            <a:endParaRPr lang="ru-RU" sz="2000" b="1" dirty="0">
              <a:solidFill>
                <a:srgbClr val="5B5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8290" y="1103776"/>
            <a:ext cx="790575" cy="34289"/>
          </a:xfrm>
          <a:prstGeom prst="rect">
            <a:avLst/>
          </a:prstGeom>
          <a:solidFill>
            <a:srgbClr val="5B5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19" y="141119"/>
            <a:ext cx="1097197" cy="7732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16" y="141118"/>
            <a:ext cx="1307589" cy="773281"/>
          </a:xfrm>
          <a:prstGeom prst="rect">
            <a:avLst/>
          </a:prstGeom>
        </p:spPr>
      </p:pic>
      <p:pic>
        <p:nvPicPr>
          <p:cNvPr id="3078" name="Picture 6" descr="https://sun1-92.userapi.com/s/v1/ig2/d-RKoDhFlVWJx5m-uW1Qa9y2rGcQYQv6Uag4YpCor5m9dtigqNdSh8oFN_Vc4ioG0Pg0WVVH_uoY0lWQpdDFAn3K.jpg?size=907x907&amp;quality=95&amp;crop=113,113,907,907&amp;ava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886" y="30702"/>
            <a:ext cx="920339" cy="9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tatar-inform.ru/images/uploads/befc0da1fcdc9c2d67f0eff214497f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7" t="3439" r="4120"/>
          <a:stretch/>
        </p:blipFill>
        <p:spPr bwMode="auto">
          <a:xfrm>
            <a:off x="1103322" y="3856595"/>
            <a:ext cx="4239267" cy="3001405"/>
          </a:xfrm>
          <a:prstGeom prst="round2DiagRect">
            <a:avLst>
              <a:gd name="adj1" fmla="val 50000"/>
              <a:gd name="adj2" fmla="val 23581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peaker.tatarstan.ru/fs/a_news/3194_pic_view_1320_257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8"/>
          <a:stretch/>
        </p:blipFill>
        <p:spPr bwMode="auto">
          <a:xfrm>
            <a:off x="5083629" y="2462235"/>
            <a:ext cx="4060371" cy="3022685"/>
          </a:xfrm>
          <a:prstGeom prst="round2DiagRect">
            <a:avLst>
              <a:gd name="adj1" fmla="val 50000"/>
              <a:gd name="adj2" fmla="val 23581"/>
            </a:avLst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604" y="1806499"/>
            <a:ext cx="5067096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риурочен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Году национальных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традиций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Республике Татарстан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2525" y="1294379"/>
            <a:ext cx="3893867" cy="10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18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517</Words>
  <Application>Microsoft Office PowerPoint</Application>
  <PresentationFormat>Экран (4:3)</PresentationFormat>
  <Paragraphs>199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Начальное общее образование  в Республике Татарстан</dc:title>
  <dc:creator>Гульфия Ахвердиева</dc:creator>
  <cp:lastModifiedBy>blagodarova.olga</cp:lastModifiedBy>
  <cp:revision>385</cp:revision>
  <cp:lastPrinted>2021-12-13T09:51:42Z</cp:lastPrinted>
  <dcterms:created xsi:type="dcterms:W3CDTF">2020-01-27T06:48:01Z</dcterms:created>
  <dcterms:modified xsi:type="dcterms:W3CDTF">2024-01-30T04:53:34Z</dcterms:modified>
</cp:coreProperties>
</file>